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97" r:id="rId4"/>
    <p:sldId id="304" r:id="rId5"/>
    <p:sldId id="306" r:id="rId6"/>
    <p:sldId id="322" r:id="rId7"/>
    <p:sldId id="321" r:id="rId8"/>
    <p:sldId id="292" r:id="rId9"/>
    <p:sldId id="323" r:id="rId10"/>
    <p:sldId id="307" r:id="rId11"/>
    <p:sldId id="311" r:id="rId12"/>
    <p:sldId id="312" r:id="rId13"/>
    <p:sldId id="313" r:id="rId14"/>
    <p:sldId id="308" r:id="rId15"/>
    <p:sldId id="309" r:id="rId16"/>
    <p:sldId id="324" r:id="rId17"/>
    <p:sldId id="310" r:id="rId18"/>
    <p:sldId id="325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000"/>
    <a:srgbClr val="AC8300"/>
    <a:srgbClr val="FF3399"/>
    <a:srgbClr val="FF6600"/>
    <a:srgbClr val="6EA7AA"/>
    <a:srgbClr val="35CEE3"/>
    <a:srgbClr val="FFFFFF"/>
    <a:srgbClr val="A4A4A4"/>
    <a:srgbClr val="9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023" autoAdjust="0"/>
  </p:normalViewPr>
  <p:slideViewPr>
    <p:cSldViewPr snapToGrid="0">
      <p:cViewPr varScale="1">
        <p:scale>
          <a:sx n="103" d="100"/>
          <a:sy n="103" d="100"/>
        </p:scale>
        <p:origin x="424" y="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9081DD3-661B-4CC4-81BD-939C310E2D61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FB6180-25AC-4BEF-94DC-9A2A2976D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620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1DD3-661B-4CC4-81BD-939C310E2D61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180-25AC-4BEF-94DC-9A2A2976D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52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1DD3-661B-4CC4-81BD-939C310E2D61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180-25AC-4BEF-94DC-9A2A2976D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09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1DD3-661B-4CC4-81BD-939C310E2D61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180-25AC-4BEF-94DC-9A2A2976D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41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081DD3-661B-4CC4-81BD-939C310E2D61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FB6180-25AC-4BEF-94DC-9A2A2976D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72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1DD3-661B-4CC4-81BD-939C310E2D61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180-25AC-4BEF-94DC-9A2A2976D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86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1DD3-661B-4CC4-81BD-939C310E2D61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180-25AC-4BEF-94DC-9A2A2976D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55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1DD3-661B-4CC4-81BD-939C310E2D61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180-25AC-4BEF-94DC-9A2A2976D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16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1DD3-661B-4CC4-81BD-939C310E2D61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B6180-25AC-4BEF-94DC-9A2A2976D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381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81DD3-661B-4CC4-81BD-939C310E2D61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FB6180-25AC-4BEF-94DC-9A2A2976D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9081DD3-661B-4CC4-81BD-939C310E2D61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FB6180-25AC-4BEF-94DC-9A2A2976D6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00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081DD3-661B-4CC4-81BD-939C310E2D61}" type="datetimeFigureOut">
              <a:rPr lang="zh-TW" altLang="en-US" smtClean="0"/>
              <a:t>2019/11/22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FB6180-25AC-4BEF-94DC-9A2A2976D63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7330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DBW4IxAv_I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4362" y="1409350"/>
            <a:ext cx="9068586" cy="4268144"/>
          </a:xfrm>
        </p:spPr>
        <p:txBody>
          <a:bodyPr/>
          <a:lstStyle/>
          <a:p>
            <a:r>
              <a:rPr lang="en-US" altLang="zh-TW" sz="1400" dirty="0" smtClean="0">
                <a:solidFill>
                  <a:srgbClr val="FFC000"/>
                </a:solidFill>
                <a:latin typeface="Eras Bold ITC" panose="020B0907030504020204" pitchFamily="34" charset="0"/>
              </a:rPr>
              <a:t> </a:t>
            </a:r>
            <a:r>
              <a:rPr lang="en-US" altLang="zh-TW" sz="6600" dirty="0" smtClean="0">
                <a:solidFill>
                  <a:srgbClr val="FFC000"/>
                </a:solidFill>
                <a:latin typeface="Eras Bold ITC" panose="020B0907030504020204" pitchFamily="34" charset="0"/>
              </a:rPr>
              <a:t/>
            </a:r>
            <a:br>
              <a:rPr lang="en-US" altLang="zh-TW" sz="6600" dirty="0" smtClean="0">
                <a:solidFill>
                  <a:srgbClr val="FFC000"/>
                </a:solidFill>
                <a:latin typeface="Eras Bold ITC" panose="020B0907030504020204" pitchFamily="34" charset="0"/>
              </a:rPr>
            </a:br>
            <a:r>
              <a:rPr lang="en-US" altLang="zh-TW" sz="6600" dirty="0" smtClean="0">
                <a:solidFill>
                  <a:srgbClr val="FFC000"/>
                </a:solidFill>
                <a:latin typeface="Eras Bold ITC" panose="020B0907030504020204" pitchFamily="34" charset="0"/>
              </a:rPr>
              <a:t> 2020    </a:t>
            </a:r>
            <a:r>
              <a:rPr lang="zh-TW" altLang="en-US" sz="6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sz="6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6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韓語遊學</a:t>
            </a:r>
            <a:r>
              <a:rPr lang="en-US" altLang="zh-TW" sz="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 err="1" smtClean="0">
                <a:solidFill>
                  <a:srgbClr val="FFC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wInter</a:t>
            </a:r>
            <a:r>
              <a:rPr lang="en-US" altLang="zh-TW" sz="4800" dirty="0" smtClean="0">
                <a:solidFill>
                  <a:srgbClr val="FFC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 camp </a:t>
            </a:r>
            <a:br>
              <a:rPr lang="en-US" altLang="zh-TW" sz="4800" dirty="0" smtClean="0">
                <a:solidFill>
                  <a:srgbClr val="FFC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</a:br>
            <a:r>
              <a:rPr lang="en-US" altLang="zh-TW" sz="4800" dirty="0" smtClean="0">
                <a:solidFill>
                  <a:srgbClr val="FFC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 </a:t>
            </a:r>
            <a:r>
              <a:rPr lang="en-US" altLang="zh-TW" sz="4800" dirty="0" err="1" smtClean="0">
                <a:solidFill>
                  <a:srgbClr val="FFC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LEARnING</a:t>
            </a:r>
            <a:r>
              <a:rPr lang="en-US" altLang="zh-TW" sz="4800" dirty="0" smtClean="0">
                <a:solidFill>
                  <a:srgbClr val="FFC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  tour</a:t>
            </a:r>
            <a:r>
              <a:rPr lang="en-US" altLang="zh-TW" sz="800" dirty="0" smtClean="0">
                <a:latin typeface="Eras Bold ITC" panose="020B0907030504020204" pitchFamily="34" charset="0"/>
              </a:rPr>
              <a:t/>
            </a:r>
            <a:br>
              <a:rPr lang="en-US" altLang="zh-TW" sz="800" dirty="0" smtClean="0">
                <a:latin typeface="Eras Bold ITC" panose="020B0907030504020204" pitchFamily="34" charset="0"/>
              </a:rPr>
            </a:br>
            <a:r>
              <a:rPr lang="en-US" altLang="zh-TW" sz="800" dirty="0" smtClean="0">
                <a:latin typeface="Eras Bold ITC" panose="020B0907030504020204" pitchFamily="34" charset="0"/>
              </a:rPr>
              <a:t/>
            </a:r>
            <a:br>
              <a:rPr lang="en-US" altLang="zh-TW" sz="800" dirty="0" smtClean="0">
                <a:latin typeface="Eras Bold ITC" panose="020B0907030504020204" pitchFamily="34" charset="0"/>
              </a:rPr>
            </a:br>
            <a:r>
              <a:rPr lang="en-US" altLang="zh-TW" sz="800" dirty="0" smtClean="0">
                <a:latin typeface="Eras Bold ITC" panose="020B0907030504020204" pitchFamily="34" charset="0"/>
              </a:rPr>
              <a:t/>
            </a:r>
            <a:br>
              <a:rPr lang="en-US" altLang="zh-TW" sz="800" dirty="0" smtClean="0">
                <a:latin typeface="Eras Bold ITC" panose="020B0907030504020204" pitchFamily="34" charset="0"/>
              </a:rPr>
            </a:b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冬</a:t>
            </a: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令營說明會</a:t>
            </a:r>
            <a:endParaRPr lang="zh-TW" altLang="en-US"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62100" y="5677493"/>
            <a:ext cx="9070848" cy="1084033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國際事務處</a:t>
            </a:r>
            <a:endParaRPr lang="en-US" altLang="zh-TW" sz="2400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2019.11.20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大樓</a:t>
            </a:r>
            <a:r>
              <a:rPr lang="en-US" altLang="zh-TW" sz="1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7208</a:t>
            </a:r>
            <a:endParaRPr lang="zh-TW" altLang="en-US" sz="1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39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5618" y="782085"/>
            <a:ext cx="10947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2020</a:t>
            </a:r>
            <a:r>
              <a:rPr lang="zh-TW" altLang="en-US" sz="4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zh-TW" sz="4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TW" altLang="en-US" sz="4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韓國全北大學</a:t>
            </a:r>
            <a:r>
              <a:rPr lang="en-US" altLang="zh-TW" sz="4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Feeling Korea</a:t>
            </a:r>
            <a:r>
              <a:rPr lang="zh-TW" altLang="en-US" sz="4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冬令營 </a:t>
            </a:r>
            <a:br>
              <a:rPr lang="zh-TW" altLang="en-US" sz="4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zh-TW" sz="4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Winter Camp</a:t>
            </a:r>
            <a:endParaRPr lang="zh-TW" altLang="en-US" sz="4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3" y="2407640"/>
            <a:ext cx="5764575" cy="40323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78" y="2407640"/>
            <a:ext cx="5521876" cy="40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3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386500"/>
            <a:ext cx="10058400" cy="791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endParaRPr lang="zh-TW" alt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799" y="1178351"/>
            <a:ext cx="10405621" cy="5338827"/>
          </a:xfrm>
        </p:spPr>
        <p:txBody>
          <a:bodyPr vert="horz">
            <a:normAutofit/>
          </a:bodyPr>
          <a:lstStyle/>
          <a:p>
            <a:pPr>
              <a:buClr>
                <a:srgbClr val="FFFF00"/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匯款收據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繳交截至日期：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3">
              <a:buClr>
                <a:srgbClr val="FFFF00"/>
              </a:buClr>
              <a:buFont typeface="Wingdings" panose="05000000000000000000" pitchFamily="2" charset="2"/>
              <a:buChar char="p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smtClean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20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12:00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參加費用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USD800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姊妹校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3" indent="0">
              <a:buClr>
                <a:srgbClr val="FFFF00"/>
              </a:buClr>
              <a:buNone/>
            </a:pPr>
            <a:r>
              <a:rPr lang="ja-JP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○</a:t>
            </a:r>
            <a:r>
              <a:rPr lang="zh-TW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zh-TW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住宿費</a:t>
            </a:r>
            <a:r>
              <a:rPr lang="zh-TW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冬</a:t>
            </a:r>
            <a:r>
              <a:rPr lang="zh-TW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令營授課費用</a:t>
            </a:r>
            <a:endParaRPr lang="en-US" altLang="zh-TW" sz="32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3" indent="0">
              <a:buClr>
                <a:srgbClr val="FFFF00"/>
              </a:buClr>
              <a:buNone/>
            </a:pPr>
            <a:r>
              <a:rPr lang="en-US" altLang="ja-JP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×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不含機票費、交通費、週六日餐費、機場轉乘費用及個人消費。</a:t>
            </a:r>
            <a:endParaRPr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3" indent="0">
              <a:buClr>
                <a:srgbClr val="FFFF00"/>
              </a:buClr>
              <a:buNone/>
            </a:pPr>
            <a:endParaRPr lang="zh-TW" altLang="en-US" sz="3200" b="1" dirty="0"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527142" y="4688379"/>
          <a:ext cx="9598057" cy="1596044"/>
        </p:xfrm>
        <a:graphic>
          <a:graphicData uri="http://schemas.openxmlformats.org/drawingml/2006/table">
            <a:tbl>
              <a:tblPr firstRow="1" firstCol="1" bandRow="1"/>
              <a:tblGrid>
                <a:gridCol w="202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57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仁川</a:t>
                      </a:r>
                      <a:r>
                        <a:rPr lang="zh-TW" sz="24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機場</a:t>
                      </a:r>
                      <a:r>
                        <a:rPr lang="zh-TW" sz="2400" b="1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接機</a:t>
                      </a:r>
                      <a:endParaRPr lang="zh-TW" sz="2400" kern="100" dirty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sz="2400" b="1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美元</a:t>
                      </a:r>
                      <a:endParaRPr lang="zh-TW" sz="2400" kern="100" dirty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沒</a:t>
                      </a:r>
                      <a:r>
                        <a:rPr lang="zh-TW" sz="2400" b="1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報名接機的學生</a:t>
                      </a:r>
                      <a:r>
                        <a:rPr lang="en-US" sz="2400" b="1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zh-TW" sz="2400" b="1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自行至全北宿舍</a:t>
                      </a:r>
                      <a:r>
                        <a:rPr lang="zh-TW" sz="24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</a:t>
                      </a:r>
                      <a:endParaRPr lang="en-US" altLang="zh-TW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事前</a:t>
                      </a:r>
                      <a:r>
                        <a:rPr lang="zh-TW" sz="2400" b="1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請通知到達時間</a:t>
                      </a:r>
                      <a:r>
                        <a:rPr lang="zh-TW" sz="24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400" b="1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入住時間</a:t>
                      </a:r>
                      <a:r>
                        <a:rPr lang="en-US" sz="2400" b="1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 3pm-7pm)</a:t>
                      </a:r>
                      <a:endParaRPr lang="zh-TW" sz="2400" kern="100" dirty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465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TW" sz="24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送行</a:t>
                      </a:r>
                      <a:endParaRPr lang="zh-TW" sz="2400" kern="100" dirty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2400" b="1" kern="100" dirty="0" smtClean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sz="2400" b="1" kern="100" dirty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美元</a:t>
                      </a:r>
                      <a:endParaRPr lang="zh-TW" sz="2400" kern="100" dirty="0">
                        <a:solidFill>
                          <a:srgbClr val="FFC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5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5" y="386499"/>
            <a:ext cx="11476975" cy="611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8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5" y="386499"/>
            <a:ext cx="11462994" cy="60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8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86" y="541563"/>
            <a:ext cx="9827604" cy="58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" y="498764"/>
            <a:ext cx="11188931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9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7840" y="469783"/>
            <a:ext cx="1134191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報名及費用繳納需知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請先填寫報名表及填寫個資表同意書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父母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同意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書後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繳到國際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處後並</a:t>
            </a:r>
            <a:r>
              <a:rPr lang="zh-TW" altLang="en-US" sz="4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拿取</a:t>
            </a:r>
            <a:endParaRPr lang="en-US" altLang="zh-TW" sz="40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4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韓國全北大學學校匯款帳號</a:t>
            </a:r>
            <a:r>
              <a:rPr lang="en-US" altLang="zh-TW" sz="4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</a:p>
          <a:p>
            <a:endParaRPr lang="en-US" altLang="zh-TW" sz="40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匯款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費用繳交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截至日期：</a:t>
            </a: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16:00</a:t>
            </a:r>
            <a:r>
              <a:rPr lang="zh-TW" altLang="en-US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212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66" y="1904195"/>
            <a:ext cx="11318789" cy="37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30687" y="2262822"/>
            <a:ext cx="664797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800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有任何問題 請洽國際</a:t>
            </a:r>
            <a:r>
              <a:rPr lang="zh-TW" altLang="en-US" sz="4800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endParaRPr lang="en-US" altLang="zh-TW" sz="4800" dirty="0" smtClean="0">
              <a:solidFill>
                <a:srgbClr val="D2A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</a:t>
            </a:r>
            <a:r>
              <a:rPr lang="zh-TW" altLang="en-US" sz="4800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人員</a:t>
            </a:r>
            <a:r>
              <a:rPr lang="en-US" altLang="zh-TW" sz="4800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-0422195765 </a:t>
            </a:r>
            <a:r>
              <a:rPr lang="en-US" altLang="zh-TW" sz="4800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algn="ctr"/>
            <a:r>
              <a:rPr lang="zh-TW" altLang="en-US" sz="4800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</a:t>
            </a:r>
            <a:endParaRPr lang="zh-TW" altLang="en-US" sz="4800" dirty="0">
              <a:solidFill>
                <a:srgbClr val="D2A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95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503339" y="348792"/>
            <a:ext cx="11383860" cy="1790401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  <a:ea typeface="標楷體" panose="03000509000000000000" pitchFamily="65" charset="-120"/>
              </a:rPr>
            </a:br>
            <a:r>
              <a:rPr lang="en-US" altLang="zh-TW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  <a:ea typeface="標楷體" panose="03000509000000000000" pitchFamily="65" charset="-120"/>
              </a:rPr>
            </a:br>
            <a:r>
              <a:rPr lang="en-US" altLang="zh-TW" sz="53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D2A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2020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 </a:t>
            </a:r>
            <a:r>
              <a:rPr lang="zh-TW" altLang="en-US" sz="5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Ｗ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inter Camp </a:t>
            </a:r>
            <a:b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</a:br>
            <a:r>
              <a:rPr lang="en-US" altLang="zh-TW" sz="53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 </a:t>
            </a:r>
            <a:r>
              <a:rPr lang="en-US" altLang="zh-TW" sz="53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              English/Korean Learning  </a:t>
            </a:r>
            <a:r>
              <a:rPr lang="zh-TW" altLang="en-US" sz="53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ea typeface="標楷體" panose="03000509000000000000" pitchFamily="65" charset="-120"/>
              </a:rPr>
              <a:t> </a:t>
            </a:r>
            <a:r>
              <a:rPr lang="en-US" altLang="zh-TW" sz="53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  <a:ea typeface="標楷體" panose="03000509000000000000" pitchFamily="65" charset="-120"/>
              </a:rPr>
              <a:t/>
            </a:r>
            <a:br>
              <a:rPr lang="en-US" altLang="zh-TW" sz="53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  <a:ea typeface="標楷體" panose="03000509000000000000" pitchFamily="65" charset="-120"/>
              </a:rPr>
            </a:br>
            <a:endParaRPr lang="zh-TW" altLang="en-US" sz="53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Georgia" panose="02040502050405020303" pitchFamily="18" charset="0"/>
              <a:ea typeface="標楷體" panose="03000509000000000000" pitchFamily="65" charset="-120"/>
            </a:endParaRPr>
          </a:p>
        </p:txBody>
      </p:sp>
      <p:sp>
        <p:nvSpPr>
          <p:cNvPr id="2" name="直排文字版面配置區 1"/>
          <p:cNvSpPr>
            <a:spLocks noGrp="1"/>
          </p:cNvSpPr>
          <p:nvPr>
            <p:ph type="body" orient="vert" idx="1"/>
          </p:nvPr>
        </p:nvSpPr>
        <p:spPr>
          <a:xfrm>
            <a:off x="0" y="2139193"/>
            <a:ext cx="12080147" cy="4318168"/>
          </a:xfrm>
        </p:spPr>
        <p:txBody>
          <a:bodyPr vert="horz">
            <a:normAutofit fontScale="25000" lnSpcReduction="20000"/>
          </a:bodyPr>
          <a:lstStyle/>
          <a:p>
            <a:endParaRPr lang="en-US" altLang="zh-TW" sz="1000" dirty="0" smtClean="0">
              <a:solidFill>
                <a:srgbClr val="FFC000"/>
              </a:solidFill>
            </a:endParaRPr>
          </a:p>
          <a:p>
            <a:r>
              <a:rPr lang="zh-TW" altLang="en-US" sz="4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endParaRPr lang="en-US" altLang="zh-TW" sz="4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274320" lvl="1" indent="0">
              <a:buNone/>
            </a:pPr>
            <a:r>
              <a:rPr lang="zh-TW" altLang="en-US" sz="19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TW" sz="19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1.Deakin </a:t>
            </a:r>
            <a:r>
              <a:rPr lang="en-US" altLang="zh-TW" sz="190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University</a:t>
            </a:r>
          </a:p>
          <a:p>
            <a:pPr marL="0" indent="0">
              <a:buNone/>
            </a:pPr>
            <a:r>
              <a:rPr lang="zh-TW" altLang="en-US" sz="19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                         </a:t>
            </a:r>
            <a:r>
              <a:rPr lang="en-US" altLang="zh-TW" sz="192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-Melbourne </a:t>
            </a:r>
            <a:r>
              <a:rPr lang="en-US" altLang="zh-TW" sz="19200" dirty="0">
                <a:solidFill>
                  <a:srgbClr val="00B0F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TW" sz="200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ustralia</a:t>
            </a:r>
            <a:endParaRPr lang="en-US" altLang="zh-TW" sz="200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0" dirty="0" smtClean="0">
                <a:solidFill>
                  <a:srgbClr val="FFC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  </a:t>
            </a:r>
            <a:r>
              <a:rPr lang="en-US" altLang="zh-TW" sz="20000" dirty="0" smtClean="0">
                <a:solidFill>
                  <a:srgbClr val="FFC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2.The Feeling Korea</a:t>
            </a:r>
          </a:p>
          <a:p>
            <a:pPr marL="0" indent="0">
              <a:buNone/>
            </a:pPr>
            <a:r>
              <a:rPr lang="zh-TW" altLang="en-US" sz="20000" dirty="0">
                <a:solidFill>
                  <a:srgbClr val="FFC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 </a:t>
            </a:r>
            <a:r>
              <a:rPr lang="zh-TW" altLang="en-US" sz="20000" dirty="0" smtClean="0">
                <a:solidFill>
                  <a:srgbClr val="FFC00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                         </a:t>
            </a:r>
            <a:r>
              <a:rPr lang="en-US" altLang="zh-TW" sz="20000" dirty="0" smtClean="0">
                <a:solidFill>
                  <a:srgbClr val="00B0F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-</a:t>
            </a:r>
            <a:r>
              <a:rPr lang="zh-TW" altLang="en-US" sz="20000" dirty="0" smtClean="0">
                <a:solidFill>
                  <a:srgbClr val="00B0F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全北大學</a:t>
            </a:r>
            <a:r>
              <a:rPr lang="en-US" altLang="zh-TW" sz="20000" dirty="0" smtClean="0">
                <a:solidFill>
                  <a:srgbClr val="00B0F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/</a:t>
            </a:r>
            <a:r>
              <a:rPr lang="zh-TW" altLang="en-US" sz="20000" dirty="0" smtClean="0">
                <a:solidFill>
                  <a:srgbClr val="00B0F0"/>
                </a:solidFill>
                <a:latin typeface="Comic Sans MS" panose="030F0702030302020204" pitchFamily="66" charset="0"/>
                <a:ea typeface="標楷體" panose="03000509000000000000" pitchFamily="65" charset="-120"/>
              </a:rPr>
              <a:t>韓國</a:t>
            </a:r>
            <a:endParaRPr lang="en-US" altLang="zh-TW" sz="20000" dirty="0" smtClean="0">
              <a:solidFill>
                <a:srgbClr val="00B0F0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  <a:p>
            <a:endParaRPr lang="en-US" altLang="zh-TW" sz="20000" dirty="0" smtClean="0">
              <a:solidFill>
                <a:srgbClr val="FFC000"/>
              </a:solidFill>
              <a:latin typeface="Comic Sans MS" panose="030F0702030302020204" pitchFamily="66" charset="0"/>
              <a:ea typeface="標楷體" panose="03000509000000000000" pitchFamily="65" charset="-120"/>
            </a:endParaRPr>
          </a:p>
          <a:p>
            <a:r>
              <a:rPr lang="en-US" altLang="zh-TW" sz="4300" dirty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en-US" altLang="zh-TW" sz="43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zh-TW" altLang="en-US" sz="43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73" y="671120"/>
            <a:ext cx="7768206" cy="5687735"/>
          </a:xfrm>
          <a:prstGeom prst="rect">
            <a:avLst/>
          </a:prstGeom>
        </p:spPr>
      </p:pic>
      <p:sp>
        <p:nvSpPr>
          <p:cNvPr id="4" name="橢圓形圖說文字 3"/>
          <p:cNvSpPr/>
          <p:nvPr/>
        </p:nvSpPr>
        <p:spPr>
          <a:xfrm>
            <a:off x="9297798" y="3414318"/>
            <a:ext cx="2508308" cy="1895913"/>
          </a:xfrm>
          <a:prstGeom prst="wedgeEllipseCallout">
            <a:avLst>
              <a:gd name="adj1" fmla="val -134724"/>
              <a:gd name="adj2" fmla="val 18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FF6600"/>
                </a:solidFill>
              </a:rPr>
              <a:t>墨爾本</a:t>
            </a:r>
            <a:endParaRPr lang="en-US" altLang="zh-TW" sz="2800" dirty="0" smtClean="0">
              <a:solidFill>
                <a:srgbClr val="FF6600"/>
              </a:solidFill>
            </a:endParaRPr>
          </a:p>
          <a:p>
            <a:pPr algn="ctr"/>
            <a:r>
              <a:rPr lang="en-US" altLang="zh-TW" sz="2800" dirty="0" smtClean="0">
                <a:solidFill>
                  <a:srgbClr val="FF6600"/>
                </a:solidFill>
              </a:rPr>
              <a:t>Deakin University</a:t>
            </a:r>
            <a:endParaRPr lang="zh-TW" altLang="en-US" sz="2800" dirty="0">
              <a:solidFill>
                <a:srgbClr val="FF66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2821" y="385894"/>
            <a:ext cx="1583285" cy="15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66912" y="375323"/>
            <a:ext cx="8835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Deakin University-Melbourne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新細明體" panose="02020500000000000000" pitchFamily="18" charset="-120"/>
                <a:cs typeface="+mn-cs"/>
              </a:rPr>
              <a:t> 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0" y="1083210"/>
            <a:ext cx="7864894" cy="49568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36487" y="6108313"/>
            <a:ext cx="578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https://www.youtube.com/watch?v=_DBW4IxAv_I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127" y="1104935"/>
            <a:ext cx="2401622" cy="493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873" y="2497684"/>
            <a:ext cx="1085535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800" dirty="0">
                <a:latin typeface="Comic Sans MS" panose="030F0702030302020204" pitchFamily="66" charset="0"/>
              </a:rPr>
              <a:t>Program </a:t>
            </a:r>
            <a:r>
              <a:rPr lang="en-US" altLang="zh-TW" sz="3800" dirty="0" smtClean="0">
                <a:latin typeface="Comic Sans MS" panose="030F0702030302020204" pitchFamily="66" charset="0"/>
              </a:rPr>
              <a:t>Date:</a:t>
            </a:r>
          </a:p>
          <a:p>
            <a:r>
              <a:rPr lang="en-US" altLang="zh-TW" sz="38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       1/ 13 – 31 , 2020</a:t>
            </a:r>
          </a:p>
          <a:p>
            <a:endParaRPr lang="en-US" altLang="zh-TW" sz="2000" dirty="0" smtClean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r>
              <a:rPr lang="en-US" altLang="zh-TW" sz="3800" dirty="0">
                <a:latin typeface="Comic Sans MS" panose="030F0702030302020204" pitchFamily="66" charset="0"/>
              </a:rPr>
              <a:t>Program Duration: </a:t>
            </a:r>
            <a:r>
              <a:rPr lang="en-US" altLang="zh-TW" sz="38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3 weeks</a:t>
            </a:r>
          </a:p>
          <a:p>
            <a:endParaRPr lang="en-US" altLang="zh-TW" sz="2000" dirty="0" smtClean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r>
              <a:rPr lang="en-US" altLang="zh-TW" sz="3800" dirty="0">
                <a:latin typeface="Comic Sans MS" panose="030F0702030302020204" pitchFamily="66" charset="0"/>
              </a:rPr>
              <a:t>Location:</a:t>
            </a:r>
            <a:r>
              <a:rPr lang="en-US" altLang="zh-TW" sz="3800" dirty="0">
                <a:solidFill>
                  <a:srgbClr val="FF6600"/>
                </a:solidFill>
                <a:latin typeface="Comic Sans MS" panose="030F0702030302020204" pitchFamily="66" charset="0"/>
              </a:rPr>
              <a:t> </a:t>
            </a:r>
            <a:endParaRPr lang="en-US" altLang="zh-TW" sz="3800" dirty="0" smtClean="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r>
              <a:rPr lang="en-US" altLang="zh-TW" sz="38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    Burwood </a:t>
            </a:r>
            <a:r>
              <a:rPr lang="en-US" altLang="zh-TW" sz="3800" dirty="0">
                <a:solidFill>
                  <a:srgbClr val="FF6600"/>
                </a:solidFill>
                <a:latin typeface="Comic Sans MS" panose="030F0702030302020204" pitchFamily="66" charset="0"/>
              </a:rPr>
              <a:t>Campus, </a:t>
            </a:r>
            <a:r>
              <a:rPr lang="en-US" altLang="zh-TW" sz="3800" dirty="0" smtClean="0">
                <a:solidFill>
                  <a:srgbClr val="FF6600"/>
                </a:solidFill>
                <a:latin typeface="Comic Sans MS" panose="030F0702030302020204" pitchFamily="66" charset="0"/>
              </a:rPr>
              <a:t>Melbourne, Australia (</a:t>
            </a:r>
            <a:r>
              <a:rPr lang="zh-TW" altLang="en-US" sz="3800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澳洲</a:t>
            </a:r>
            <a:r>
              <a:rPr lang="en-US" altLang="zh-TW" sz="3800" dirty="0" smtClean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8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78" y="567949"/>
            <a:ext cx="1568875" cy="156887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295" y="2136824"/>
            <a:ext cx="4000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1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8841" y="511728"/>
            <a:ext cx="11081857" cy="58169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TW" sz="4800" b="1" dirty="0">
                <a:latin typeface="Comic Sans MS" panose="030F0702030302020204" pitchFamily="66" charset="0"/>
              </a:rPr>
              <a:t>1.Home Stay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住宿家庭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Program</a:t>
            </a:r>
            <a:r>
              <a:rPr lang="en-US" altLang="zh-TW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: (Mon-Fri, 08:30-14:30)</a:t>
            </a:r>
          </a:p>
          <a:p>
            <a:r>
              <a:rPr lang="en-US" altLang="zh-TW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Enrolment </a:t>
            </a:r>
            <a:r>
              <a:rPr lang="zh-TW" altLang="en-US" sz="3600" dirty="0">
                <a:latin typeface="Comic Sans MS" panose="030F0702030302020204" pitchFamily="66" charset="0"/>
              </a:rPr>
              <a:t>、</a:t>
            </a:r>
            <a:r>
              <a:rPr lang="en-US" altLang="zh-TW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Student Service</a:t>
            </a:r>
            <a:r>
              <a:rPr lang="zh-TW" altLang="en-US" sz="3600" dirty="0">
                <a:latin typeface="Comic Sans MS" panose="030F0702030302020204" pitchFamily="66" charset="0"/>
              </a:rPr>
              <a:t>、</a:t>
            </a:r>
            <a:r>
              <a:rPr lang="en-US" altLang="zh-TW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Accommodation</a:t>
            </a:r>
            <a:r>
              <a:rPr lang="zh-TW" altLang="en-US" sz="3600" dirty="0">
                <a:latin typeface="Comic Sans MS" panose="030F0702030302020204" pitchFamily="66" charset="0"/>
              </a:rPr>
              <a:t>、</a:t>
            </a:r>
          </a:p>
          <a:p>
            <a:r>
              <a:rPr lang="en-US" altLang="zh-TW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Accommodation Placement Fee </a:t>
            </a:r>
            <a:r>
              <a:rPr lang="zh-TW" altLang="en-US" sz="3600" dirty="0">
                <a:latin typeface="Comic Sans MS" panose="030F0702030302020204" pitchFamily="66" charset="0"/>
              </a:rPr>
              <a:t>、</a:t>
            </a:r>
            <a:r>
              <a:rPr lang="zh-TW" altLang="en-US" sz="3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單趟墨爾本機場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360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  <a:r>
              <a:rPr lang="en-US" altLang="zh-TW" sz="360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早中餐自己要準備</a:t>
            </a:r>
            <a:r>
              <a:rPr lang="en-US" altLang="zh-TW" sz="3600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Any extra nights@ AUD47/night when flights are confirmed.</a:t>
            </a:r>
            <a:endParaRPr lang="en-US" altLang="zh-TW" sz="31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altLang="zh-TW" sz="3600" dirty="0" smtClean="0">
                <a:solidFill>
                  <a:srgbClr val="D2A000"/>
                </a:solidFill>
                <a:latin typeface="Comic Sans MS" panose="030F0702030302020204" pitchFamily="66" charset="0"/>
              </a:rPr>
              <a:t>---------------------------------------------------------</a:t>
            </a:r>
            <a:r>
              <a:rPr lang="en-US" altLang="zh-TW" sz="4800" dirty="0" smtClean="0">
                <a:latin typeface="Comic Sans MS" panose="030F0702030302020204" pitchFamily="66" charset="0"/>
              </a:rPr>
              <a:t>Total </a:t>
            </a:r>
            <a:r>
              <a:rPr lang="en-US" altLang="zh-TW" sz="4800" dirty="0">
                <a:latin typeface="Comic Sans MS" panose="030F0702030302020204" pitchFamily="66" charset="0"/>
              </a:rPr>
              <a:t>Payable: </a:t>
            </a:r>
            <a:r>
              <a:rPr lang="en-US" altLang="zh-TW" sz="4800" dirty="0" smtClean="0">
                <a:latin typeface="Comic Sans MS" panose="030F0702030302020204" pitchFamily="66" charset="0"/>
              </a:rPr>
              <a:t>NTD$63,500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不含機票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>
              <a:solidFill>
                <a:srgbClr val="D2A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6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1060" y="411061"/>
            <a:ext cx="11442583" cy="63401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TW" sz="4800" b="1" dirty="0">
                <a:latin typeface="Comic Sans MS" panose="030F0702030302020204" pitchFamily="66" charset="0"/>
              </a:rPr>
              <a:t>2.(Shared apartment)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學校宿舍</a:t>
            </a:r>
          </a:p>
          <a:p>
            <a:endParaRPr lang="en-US" altLang="zh-TW" sz="16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altLang="zh-TW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Program</a:t>
            </a:r>
            <a:r>
              <a:rPr lang="en-US" altLang="zh-TW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altLang="zh-TW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(Mon-Fri</a:t>
            </a:r>
            <a:r>
              <a:rPr lang="en-US" altLang="zh-TW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, 08:30-14:30)</a:t>
            </a:r>
          </a:p>
          <a:p>
            <a:r>
              <a:rPr lang="en-US" altLang="zh-TW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Enrolment</a:t>
            </a:r>
            <a:r>
              <a:rPr lang="zh-TW" altLang="en-US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zh-TW" altLang="en-US" sz="36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、</a:t>
            </a:r>
            <a:r>
              <a:rPr lang="en-US" altLang="zh-TW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Student Service</a:t>
            </a:r>
            <a:r>
              <a:rPr lang="zh-TW" altLang="en-US" sz="3600" dirty="0" smtClean="0">
                <a:latin typeface="Comic Sans MS" panose="030F0702030302020204" pitchFamily="66" charset="0"/>
                <a:ea typeface="新細明體" panose="02020500000000000000" pitchFamily="18" charset="-120"/>
              </a:rPr>
              <a:t>、</a:t>
            </a:r>
            <a:r>
              <a:rPr lang="en-US" altLang="zh-TW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Accommodation</a:t>
            </a:r>
            <a:r>
              <a:rPr lang="zh-TW" altLang="en-US" sz="3600" dirty="0">
                <a:latin typeface="Comic Sans MS" panose="030F0702030302020204" pitchFamily="66" charset="0"/>
              </a:rPr>
              <a:t>、</a:t>
            </a:r>
            <a:endParaRPr lang="en-US" altLang="zh-TW" sz="3600" dirty="0" smtClean="0"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r>
              <a:rPr lang="en-US" altLang="zh-TW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Accommodation </a:t>
            </a:r>
            <a:r>
              <a:rPr lang="en-US" altLang="zh-TW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Placement </a:t>
            </a:r>
            <a:r>
              <a:rPr lang="en-US" altLang="zh-TW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Fee </a:t>
            </a:r>
            <a:r>
              <a:rPr lang="zh-TW" altLang="en-US" sz="3600" dirty="0">
                <a:latin typeface="Comic Sans MS" panose="030F0702030302020204" pitchFamily="66" charset="0"/>
                <a:ea typeface="新細明體" panose="02020500000000000000" pitchFamily="18" charset="-120"/>
              </a:rPr>
              <a:t>、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單趟墨爾本機場接機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不含</a:t>
            </a:r>
            <a:r>
              <a:rPr lang="en-US" altLang="zh-TW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</a:t>
            </a:r>
            <a:r>
              <a:rPr lang="zh-TW" altLang="en-US" sz="3600" dirty="0" smtClean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3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Any </a:t>
            </a:r>
            <a:r>
              <a:rPr lang="en-US" altLang="zh-TW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extra </a:t>
            </a:r>
            <a:r>
              <a:rPr lang="en-US" altLang="zh-TW" sz="3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nights@ </a:t>
            </a:r>
            <a:r>
              <a:rPr lang="en-US" altLang="zh-TW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AUD50/night when flights are </a:t>
            </a:r>
            <a:r>
              <a:rPr lang="en-US" altLang="zh-TW" sz="3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confirmed</a:t>
            </a:r>
            <a:r>
              <a:rPr lang="en-US" altLang="zh-TW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altLang="zh-TW" sz="3200" dirty="0" smtClean="0">
                <a:solidFill>
                  <a:srgbClr val="D2A000"/>
                </a:solidFill>
              </a:rPr>
              <a:t>-----------------------------------------------------------------------------------</a:t>
            </a:r>
            <a:endParaRPr lang="en-US" altLang="zh-TW" sz="3200" dirty="0">
              <a:solidFill>
                <a:srgbClr val="D2A000"/>
              </a:solidFill>
            </a:endParaRPr>
          </a:p>
          <a:p>
            <a:r>
              <a:rPr lang="en-US" altLang="zh-TW" sz="4800" dirty="0" smtClean="0">
                <a:latin typeface="Comic Sans MS" panose="030F0702030302020204" pitchFamily="66" charset="0"/>
              </a:rPr>
              <a:t>Total Payable: NTD$65,000(</a:t>
            </a:r>
            <a:r>
              <a:rPr lang="zh-TW" altLang="en-US" sz="4800" dirty="0" smtClean="0">
                <a:latin typeface="Comic Sans MS" panose="030F0702030302020204" pitchFamily="66" charset="0"/>
              </a:rPr>
              <a:t>不含機票</a:t>
            </a:r>
            <a:r>
              <a:rPr lang="en-US" altLang="zh-TW" sz="4800" dirty="0" smtClean="0">
                <a:latin typeface="Comic Sans MS" panose="030F0702030302020204" pitchFamily="66" charset="0"/>
              </a:rPr>
              <a:t>)</a:t>
            </a:r>
          </a:p>
          <a:p>
            <a:endParaRPr lang="en-US" altLang="zh-TW" sz="2000" b="1" dirty="0" smtClean="0">
              <a:latin typeface="Comic Sans MS" panose="030F0702030302020204" pitchFamily="66" charset="0"/>
            </a:endParaRPr>
          </a:p>
          <a:p>
            <a:endParaRPr lang="en-US" altLang="zh-TW" sz="1000" dirty="0" smtClean="0"/>
          </a:p>
          <a:p>
            <a:r>
              <a:rPr lang="en-US" altLang="zh-TW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Ps</a:t>
            </a:r>
            <a:r>
              <a:rPr lang="en-US" altLang="zh-TW" sz="2800" dirty="0">
                <a:latin typeface="Comic Sans MS" panose="030F0702030302020204" pitchFamily="66" charset="0"/>
              </a:rPr>
              <a:t>. </a:t>
            </a:r>
            <a:r>
              <a:rPr lang="en-US" altLang="zh-TW" sz="2800" dirty="0">
                <a:solidFill>
                  <a:srgbClr val="D2A000"/>
                </a:solidFill>
                <a:latin typeface="Comic Sans MS" panose="030F0702030302020204" pitchFamily="66" charset="0"/>
              </a:rPr>
              <a:t>Each apartment features five or six single bedrooms with study area, leading onto a large shared lounge, kitchen and dining</a:t>
            </a:r>
          </a:p>
        </p:txBody>
      </p:sp>
    </p:spTree>
    <p:extLst>
      <p:ext uri="{BB962C8B-B14F-4D97-AF65-F5344CB8AC3E}">
        <p14:creationId xmlns:p14="http://schemas.microsoft.com/office/powerpoint/2010/main" val="3519274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6228" y="419449"/>
            <a:ext cx="11509695" cy="6090407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D2A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044" y="384232"/>
            <a:ext cx="1603433" cy="160343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9174" y="1695711"/>
            <a:ext cx="106540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000" dirty="0" smtClean="0">
              <a:solidFill>
                <a:srgbClr val="D2A000"/>
              </a:solidFill>
            </a:endParaRPr>
          </a:p>
          <a:p>
            <a:r>
              <a:rPr lang="en-US" altLang="zh-TW" sz="4400" b="1" u="sng" dirty="0" smtClean="0">
                <a:solidFill>
                  <a:srgbClr val="D2A000"/>
                </a:solidFill>
                <a:latin typeface="Comic Sans MS" panose="030F0702030302020204" pitchFamily="66" charset="0"/>
              </a:rPr>
              <a:t>PROGRAM </a:t>
            </a:r>
            <a:r>
              <a:rPr lang="en-US" altLang="zh-TW" sz="4400" b="1" u="sng" dirty="0">
                <a:solidFill>
                  <a:srgbClr val="D2A000"/>
                </a:solidFill>
                <a:latin typeface="Comic Sans MS" panose="030F0702030302020204" pitchFamily="66" charset="0"/>
              </a:rPr>
              <a:t>DOES NOT </a:t>
            </a:r>
            <a:r>
              <a:rPr lang="en-US" altLang="zh-TW" sz="4400" b="1" u="sng" dirty="0" smtClean="0">
                <a:solidFill>
                  <a:srgbClr val="D2A000"/>
                </a:solidFill>
                <a:latin typeface="Comic Sans MS" panose="030F0702030302020204" pitchFamily="66" charset="0"/>
              </a:rPr>
              <a:t>INCLUDE</a:t>
            </a:r>
            <a:r>
              <a:rPr lang="zh-TW" altLang="en-US" sz="4400" b="1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不含</a:t>
            </a:r>
            <a:r>
              <a:rPr lang="en-US" altLang="zh-TW" sz="4400" b="1" u="sng" dirty="0" smtClean="0">
                <a:solidFill>
                  <a:srgbClr val="D2A000"/>
                </a:solidFill>
                <a:latin typeface="Comic Sans MS" panose="030F0702030302020204" pitchFamily="66" charset="0"/>
              </a:rPr>
              <a:t>:</a:t>
            </a:r>
            <a:endParaRPr lang="en-US" altLang="zh-TW" sz="4400" b="1" u="sng" dirty="0">
              <a:solidFill>
                <a:srgbClr val="D2A000"/>
              </a:solidFill>
              <a:latin typeface="Comic Sans MS" panose="030F0702030302020204" pitchFamily="66" charset="0"/>
            </a:endParaRPr>
          </a:p>
          <a:p>
            <a:r>
              <a:rPr lang="en-US" altLang="zh-TW" sz="3200" dirty="0" smtClean="0">
                <a:latin typeface="Comic Sans MS" panose="030F0702030302020204" pitchFamily="66" charset="0"/>
              </a:rPr>
              <a:t>Visa </a:t>
            </a:r>
            <a:r>
              <a:rPr lang="en-US" altLang="zh-TW" sz="3200" dirty="0">
                <a:latin typeface="Comic Sans MS" panose="030F0702030302020204" pitchFamily="66" charset="0"/>
              </a:rPr>
              <a:t>Costs</a:t>
            </a:r>
          </a:p>
          <a:p>
            <a:r>
              <a:rPr lang="en-US" altLang="zh-TW" sz="3200" dirty="0">
                <a:latin typeface="Comic Sans MS" panose="030F0702030302020204" pitchFamily="66" charset="0"/>
              </a:rPr>
              <a:t>Health and Travel Insurance</a:t>
            </a:r>
          </a:p>
          <a:p>
            <a:r>
              <a:rPr lang="en-US" altLang="zh-TW" sz="3200" dirty="0" smtClean="0">
                <a:latin typeface="Comic Sans MS" panose="030F0702030302020204" pitchFamily="66" charset="0"/>
              </a:rPr>
              <a:t>Additional </a:t>
            </a:r>
            <a:r>
              <a:rPr lang="en-US" altLang="zh-TW" sz="3200" dirty="0">
                <a:latin typeface="Comic Sans MS" panose="030F0702030302020204" pitchFamily="66" charset="0"/>
              </a:rPr>
              <a:t>Weekend Excursions </a:t>
            </a:r>
            <a:endParaRPr lang="en-US" altLang="zh-TW" sz="3200" dirty="0" smtClean="0">
              <a:latin typeface="Comic Sans MS" panose="030F0702030302020204" pitchFamily="66" charset="0"/>
            </a:endParaRPr>
          </a:p>
          <a:p>
            <a:r>
              <a:rPr lang="en-US" altLang="zh-TW" sz="3200" dirty="0" smtClean="0">
                <a:latin typeface="Comic Sans MS" panose="030F0702030302020204" pitchFamily="66" charset="0"/>
              </a:rPr>
              <a:t>(</a:t>
            </a:r>
            <a:r>
              <a:rPr lang="en-US" altLang="zh-TW" sz="3200" dirty="0">
                <a:latin typeface="Comic Sans MS" panose="030F0702030302020204" pitchFamily="66" charset="0"/>
              </a:rPr>
              <a:t>subject to availability</a:t>
            </a:r>
            <a:r>
              <a:rPr lang="en-US" altLang="zh-TW" sz="3200" dirty="0" smtClean="0">
                <a:latin typeface="Comic Sans MS" panose="030F0702030302020204" pitchFamily="66" charset="0"/>
              </a:rPr>
              <a:t>):</a:t>
            </a:r>
          </a:p>
          <a:p>
            <a:r>
              <a:rPr lang="en-US" altLang="zh-TW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TW" sz="3200" dirty="0">
                <a:latin typeface="Comic Sans MS" panose="030F0702030302020204" pitchFamily="66" charset="0"/>
              </a:rPr>
              <a:t>Great Ocean Road </a:t>
            </a:r>
            <a:r>
              <a:rPr lang="en-US" altLang="zh-TW" sz="3200" dirty="0">
                <a:solidFill>
                  <a:srgbClr val="D2A000"/>
                </a:solidFill>
                <a:latin typeface="Comic Sans MS" panose="030F0702030302020204" pitchFamily="66" charset="0"/>
              </a:rPr>
              <a:t>and</a:t>
            </a:r>
            <a:r>
              <a:rPr lang="en-US" altLang="zh-TW" sz="3200" dirty="0">
                <a:latin typeface="Comic Sans MS" panose="030F0702030302020204" pitchFamily="66" charset="0"/>
              </a:rPr>
              <a:t> Phillip Island</a:t>
            </a:r>
            <a:endParaRPr lang="zh-TW" alt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7840" y="469783"/>
            <a:ext cx="113419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報名及費用繳納需知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請先填寫報名表及填寫個資表同意書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父母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同意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書後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日前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繳到國際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處後並</a:t>
            </a:r>
            <a:r>
              <a:rPr lang="zh-TW" altLang="en-US" sz="40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拿取學校匯款帳號</a:t>
            </a:r>
            <a:endParaRPr lang="en-US" altLang="zh-TW" sz="40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匯款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費用繳交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截至日期：</a:t>
            </a: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4000" u="sng" dirty="0" smtClean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16:00</a:t>
            </a:r>
            <a:r>
              <a:rPr lang="zh-TW" altLang="en-US" sz="4000" u="sng" dirty="0">
                <a:solidFill>
                  <a:srgbClr val="D2A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止</a:t>
            </a:r>
          </a:p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591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19392</TotalTime>
  <Words>477</Words>
  <Application>Microsoft Office PowerPoint</Application>
  <PresentationFormat>寬螢幕</PresentationFormat>
  <Paragraphs>97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新細明體</vt:lpstr>
      <vt:lpstr>標楷體</vt:lpstr>
      <vt:lpstr>Arial</vt:lpstr>
      <vt:lpstr>Century Gothic</vt:lpstr>
      <vt:lpstr>Comic Sans MS</vt:lpstr>
      <vt:lpstr>Eras Bold ITC</vt:lpstr>
      <vt:lpstr>Georgia</vt:lpstr>
      <vt:lpstr>Times New Roman</vt:lpstr>
      <vt:lpstr>Wingdings</vt:lpstr>
      <vt:lpstr>肥皂</vt:lpstr>
      <vt:lpstr>   2020    英/韓語遊學  wInter camp   LEARnING  tour   冬令營說明會</vt:lpstr>
      <vt:lpstr>  2020 Ｗinter Camp                 English/Korean Learning 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2018日本冬令營說明會</dc:title>
  <dc:creator>user1</dc:creator>
  <cp:lastModifiedBy>User</cp:lastModifiedBy>
  <cp:revision>258</cp:revision>
  <dcterms:created xsi:type="dcterms:W3CDTF">2017-12-11T06:11:57Z</dcterms:created>
  <dcterms:modified xsi:type="dcterms:W3CDTF">2019-11-22T02:56:58Z</dcterms:modified>
</cp:coreProperties>
</file>