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84" r:id="rId4"/>
    <p:sldId id="262" r:id="rId5"/>
    <p:sldId id="263" r:id="rId6"/>
    <p:sldId id="264" r:id="rId7"/>
    <p:sldId id="265" r:id="rId8"/>
    <p:sldId id="282" r:id="rId9"/>
    <p:sldId id="283" r:id="rId10"/>
    <p:sldId id="267" r:id="rId11"/>
    <p:sldId id="268" r:id="rId12"/>
    <p:sldId id="274" r:id="rId13"/>
    <p:sldId id="275" r:id="rId14"/>
    <p:sldId id="276" r:id="rId15"/>
    <p:sldId id="286" r:id="rId16"/>
    <p:sldId id="278" r:id="rId17"/>
    <p:sldId id="285" r:id="rId18"/>
    <p:sldId id="277" r:id="rId1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D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2"/>
      </p:bgRef>
    </p:bg>
    <p:spTree>
      <p:nvGrpSpPr>
        <p:cNvPr id="1" name=""/>
        <p:cNvGrpSpPr/>
        <p:nvPr/>
      </p:nvGrpSpPr>
      <p:grpSpPr>
        <a:xfrm>
          <a:off x="0" y="0"/>
          <a:ext cx="0" cy="0"/>
          <a:chOff x="0" y="0"/>
          <a:chExt cx="0" cy="0"/>
        </a:xfrm>
      </p:grpSpPr>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副標題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p:txBody>
          <a:bodyPr/>
          <a:lstStyle/>
          <a:p>
            <a:fld id="{85E9CC7C-54BC-4045-9E7D-62F662787693}" type="datetimeFigureOut">
              <a:rPr lang="zh-TW" altLang="en-US" smtClean="0"/>
              <a:t>2015/1/14</a:t>
            </a:fld>
            <a:endParaRPr lang="zh-TW" altLang="en-US"/>
          </a:p>
        </p:txBody>
      </p:sp>
      <p:sp>
        <p:nvSpPr>
          <p:cNvPr id="17" name="頁尾版面配置區 16"/>
          <p:cNvSpPr>
            <a:spLocks noGrp="1"/>
          </p:cNvSpPr>
          <p:nvPr>
            <p:ph type="ftr" sz="quarter" idx="11"/>
          </p:nvPr>
        </p:nvSpPr>
        <p:spPr/>
        <p:txBody>
          <a:bodyPr/>
          <a:lstStyle/>
          <a:p>
            <a:endParaRPr lang="zh-TW" altLang="en-US"/>
          </a:p>
        </p:txBody>
      </p:sp>
      <p:sp>
        <p:nvSpPr>
          <p:cNvPr id="7" name="直線接點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橢圓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橢圓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投影片編號版面配置區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025B496-B24C-4562-9E1F-C9416422A824}" type="slidenum">
              <a:rPr lang="zh-TW" altLang="en-US" smtClean="0"/>
              <a:t>‹#›</a:t>
            </a:fld>
            <a:endParaRPr lang="zh-TW" altLang="en-US"/>
          </a:p>
        </p:txBody>
      </p:sp>
      <p:sp>
        <p:nvSpPr>
          <p:cNvPr id="8" name="標題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85E9CC7C-54BC-4045-9E7D-62F662787693}" type="datetimeFigureOut">
              <a:rPr lang="zh-TW" altLang="en-US" smtClean="0"/>
              <a:t>2015/1/14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025B496-B24C-4562-9E1F-C9416422A824}"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bg>
      <p:bgRef idx="1001">
        <a:schemeClr val="bg2"/>
      </p:bgRef>
    </p:bg>
    <p:spTree>
      <p:nvGrpSpPr>
        <p:cNvPr id="1" name=""/>
        <p:cNvGrpSpPr/>
        <p:nvPr/>
      </p:nvGrpSpPr>
      <p:grpSpPr>
        <a:xfrm>
          <a:off x="0" y="0"/>
          <a:ext cx="0" cy="0"/>
          <a:chOff x="0" y="0"/>
          <a:chExt cx="0" cy="0"/>
        </a:xfrm>
      </p:grpSpPr>
      <p:sp>
        <p:nvSpPr>
          <p:cNvPr id="7" name="矩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矩形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直線接點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橢圓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橢圓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6915912" y="3009901"/>
            <a:ext cx="457200" cy="441325"/>
          </a:xfrm>
        </p:spPr>
        <p:txBody>
          <a:bodyPr/>
          <a:lstStyle/>
          <a:p>
            <a:fld id="{F025B496-B24C-4562-9E1F-C9416422A824}" type="slidenum">
              <a:rPr lang="zh-TW" altLang="en-US" smtClean="0"/>
              <a:t>‹#›</a:t>
            </a:fld>
            <a:endParaRPr lang="zh-TW" altLang="en-US"/>
          </a:p>
        </p:txBody>
      </p:sp>
      <p:sp>
        <p:nvSpPr>
          <p:cNvPr id="3" name="直排文字版面配置區 2"/>
          <p:cNvSpPr>
            <a:spLocks noGrp="1"/>
          </p:cNvSpPr>
          <p:nvPr>
            <p:ph type="body" orient="vert" idx="1"/>
          </p:nvPr>
        </p:nvSpPr>
        <p:spPr>
          <a:xfrm>
            <a:off x="304800" y="304800"/>
            <a:ext cx="6553200" cy="5821366"/>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85E9CC7C-54BC-4045-9E7D-62F662787693}" type="datetimeFigureOut">
              <a:rPr lang="zh-TW" altLang="en-US" smtClean="0"/>
              <a:t>2015/1/14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2" name="直排標題 1"/>
          <p:cNvSpPr>
            <a:spLocks noGrp="1"/>
          </p:cNvSpPr>
          <p:nvPr>
            <p:ph type="title" orient="vert"/>
          </p:nvPr>
        </p:nvSpPr>
        <p:spPr>
          <a:xfrm>
            <a:off x="7391400" y="304801"/>
            <a:ext cx="1447800" cy="5851525"/>
          </a:xfrm>
        </p:spPr>
        <p:txBody>
          <a:bodyPr vert="eaVert"/>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solidFill>
                  <a:schemeClr val="accent3">
                    <a:shade val="75000"/>
                  </a:schemeClr>
                </a:solidFill>
              </a:defRPr>
            </a:lvl1p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fld id="{85E9CC7C-54BC-4045-9E7D-62F662787693}" type="datetimeFigureOut">
              <a:rPr lang="zh-TW" altLang="en-US" smtClean="0"/>
              <a:t>2015/1/14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a:xfrm>
            <a:off x="4361688" y="1026372"/>
            <a:ext cx="457200" cy="441325"/>
          </a:xfrm>
        </p:spPr>
        <p:txBody>
          <a:bodyPr/>
          <a:lstStyle/>
          <a:p>
            <a:fld id="{F025B496-B24C-4562-9E1F-C9416422A824}" type="slidenum">
              <a:rPr lang="zh-TW" altLang="en-US" smtClean="0"/>
              <a:t>‹#›</a:t>
            </a:fld>
            <a:endParaRPr lang="zh-TW" altLang="en-US"/>
          </a:p>
        </p:txBody>
      </p:sp>
      <p:sp>
        <p:nvSpPr>
          <p:cNvPr id="8" name="內容版面配置區 7"/>
          <p:cNvSpPr>
            <a:spLocks noGrp="1"/>
          </p:cNvSpPr>
          <p:nvPr>
            <p:ph sz="quarter" idx="1"/>
          </p:nvPr>
        </p:nvSpPr>
        <p:spPr>
          <a:xfrm>
            <a:off x="301752" y="1527048"/>
            <a:ext cx="850392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1"/>
      </p:bgRef>
    </p:bg>
    <p:spTree>
      <p:nvGrpSpPr>
        <p:cNvPr id="1" name=""/>
        <p:cNvGrpSpPr/>
        <p:nvPr/>
      </p:nvGrpSpPr>
      <p:grpSpPr>
        <a:xfrm>
          <a:off x="0" y="0"/>
          <a:ext cx="0" cy="0"/>
          <a:chOff x="0" y="0"/>
          <a:chExt cx="0" cy="0"/>
        </a:xfrm>
      </p:grpSpPr>
      <p:sp>
        <p:nvSpPr>
          <p:cNvPr id="17" name="矩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文字版面配置區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3" name="矩形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矩形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頁尾版面配置區 4"/>
          <p:cNvSpPr>
            <a:spLocks noGrp="1"/>
          </p:cNvSpPr>
          <p:nvPr>
            <p:ph type="ftr" sz="quarter" idx="11"/>
          </p:nvPr>
        </p:nvSpPr>
        <p:spPr/>
        <p:txBody>
          <a:bodyPr/>
          <a:lstStyle/>
          <a:p>
            <a:endParaRPr lang="zh-TW" altLang="en-US"/>
          </a:p>
        </p:txBody>
      </p:sp>
      <p:sp>
        <p:nvSpPr>
          <p:cNvPr id="4" name="日期版面配置區 3"/>
          <p:cNvSpPr>
            <a:spLocks noGrp="1"/>
          </p:cNvSpPr>
          <p:nvPr>
            <p:ph type="dt" sz="half" idx="10"/>
          </p:nvPr>
        </p:nvSpPr>
        <p:spPr/>
        <p:txBody>
          <a:bodyPr/>
          <a:lstStyle/>
          <a:p>
            <a:fld id="{85E9CC7C-54BC-4045-9E7D-62F662787693}" type="datetimeFigureOut">
              <a:rPr lang="zh-TW" altLang="en-US" smtClean="0"/>
              <a:t>2015/1/14</a:t>
            </a:fld>
            <a:endParaRPr lang="zh-TW" altLang="en-US"/>
          </a:p>
        </p:txBody>
      </p:sp>
      <p:sp>
        <p:nvSpPr>
          <p:cNvPr id="8" name="直線接點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橢圓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橢圓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025B496-B24C-4562-9E1F-C9416422A824}" type="slidenum">
              <a:rPr lang="zh-TW" altLang="en-US" smtClean="0"/>
              <a:t>‹#›</a:t>
            </a:fld>
            <a:endParaRPr lang="zh-TW" altLang="en-US"/>
          </a:p>
        </p:txBody>
      </p:sp>
      <p:sp>
        <p:nvSpPr>
          <p:cNvPr id="2" name="標題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301752" y="228600"/>
            <a:ext cx="8534400" cy="758952"/>
          </a:xfrm>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a:xfrm>
            <a:off x="5791200" y="6409944"/>
            <a:ext cx="3044952" cy="365760"/>
          </a:xfrm>
        </p:spPr>
        <p:txBody>
          <a:bodyPr/>
          <a:lstStyle/>
          <a:p>
            <a:fld id="{85E9CC7C-54BC-4045-9E7D-62F662787693}" type="datetimeFigureOut">
              <a:rPr lang="zh-TW" altLang="en-US" smtClean="0"/>
              <a:t>2015/1/14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025B496-B24C-4562-9E1F-C9416422A824}" type="slidenum">
              <a:rPr lang="zh-TW" altLang="en-US" smtClean="0"/>
              <a:t>‹#›</a:t>
            </a:fld>
            <a:endParaRPr lang="zh-TW" altLang="en-US"/>
          </a:p>
        </p:txBody>
      </p:sp>
      <p:sp>
        <p:nvSpPr>
          <p:cNvPr id="8" name="直線接點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內容版面配置區 9"/>
          <p:cNvSpPr>
            <a:spLocks noGrp="1"/>
          </p:cNvSpPr>
          <p:nvPr>
            <p:ph sz="half" idx="1"/>
          </p:nvPr>
        </p:nvSpPr>
        <p:spPr>
          <a:xfrm>
            <a:off x="301752" y="1371600"/>
            <a:ext cx="4038600" cy="4681728"/>
          </a:xfrm>
        </p:spPr>
        <p:txBody>
          <a:bodyPr/>
          <a:lstStyle>
            <a:lvl1pPr>
              <a:defRPr sz="2500"/>
            </a:lvl1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內容版面配置區 11"/>
          <p:cNvSpPr>
            <a:spLocks noGrp="1"/>
          </p:cNvSpPr>
          <p:nvPr>
            <p:ph sz="half" idx="2"/>
          </p:nvPr>
        </p:nvSpPr>
        <p:spPr>
          <a:xfrm>
            <a:off x="4800600" y="1371600"/>
            <a:ext cx="4038600" cy="4681728"/>
          </a:xfrm>
        </p:spPr>
        <p:txBody>
          <a:bodyPr/>
          <a:lstStyle>
            <a:lvl1pPr>
              <a:defRPr sz="2500"/>
            </a:lvl1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bg>
      <p:bgRef idx="1001">
        <a:schemeClr val="bg2"/>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矩形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矩形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矩形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矩形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文字版面配置區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7" name="日期版面配置區 6"/>
          <p:cNvSpPr>
            <a:spLocks noGrp="1"/>
          </p:cNvSpPr>
          <p:nvPr>
            <p:ph type="dt" sz="half" idx="10"/>
          </p:nvPr>
        </p:nvSpPr>
        <p:spPr/>
        <p:txBody>
          <a:bodyPr/>
          <a:lstStyle/>
          <a:p>
            <a:fld id="{85E9CC7C-54BC-4045-9E7D-62F662787693}" type="datetimeFigureOut">
              <a:rPr lang="zh-TW" altLang="en-US" smtClean="0"/>
              <a:t>2015/1/14</a:t>
            </a:fld>
            <a:endParaRPr lang="zh-TW" altLang="en-US"/>
          </a:p>
        </p:txBody>
      </p:sp>
      <p:sp>
        <p:nvSpPr>
          <p:cNvPr id="8" name="頁尾版面配置區 7"/>
          <p:cNvSpPr>
            <a:spLocks noGrp="1"/>
          </p:cNvSpPr>
          <p:nvPr>
            <p:ph type="ftr" sz="quarter" idx="11"/>
          </p:nvPr>
        </p:nvSpPr>
        <p:spPr>
          <a:xfrm>
            <a:off x="304800" y="6409944"/>
            <a:ext cx="3581400" cy="365760"/>
          </a:xfrm>
        </p:spPr>
        <p:txBody>
          <a:bodyPr/>
          <a:lstStyle/>
          <a:p>
            <a:endParaRPr lang="zh-TW" altLang="en-US"/>
          </a:p>
        </p:txBody>
      </p:sp>
      <p:sp>
        <p:nvSpPr>
          <p:cNvPr id="15" name="直線接點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內容版面配置區 23"/>
          <p:cNvSpPr>
            <a:spLocks noGrp="1"/>
          </p:cNvSpPr>
          <p:nvPr>
            <p:ph sz="quarter" idx="2"/>
          </p:nvPr>
        </p:nvSpPr>
        <p:spPr>
          <a:xfrm>
            <a:off x="301752" y="2471383"/>
            <a:ext cx="4041648" cy="3818404"/>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6" name="內容版面配置區 25"/>
          <p:cNvSpPr>
            <a:spLocks noGrp="1"/>
          </p:cNvSpPr>
          <p:nvPr>
            <p:ph sz="quarter" idx="4"/>
          </p:nvPr>
        </p:nvSpPr>
        <p:spPr>
          <a:xfrm>
            <a:off x="4800600" y="2471383"/>
            <a:ext cx="4038600" cy="382219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橢圓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橢圓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投影片編號版面配置區 8"/>
          <p:cNvSpPr>
            <a:spLocks noGrp="1"/>
          </p:cNvSpPr>
          <p:nvPr>
            <p:ph type="sldNum" sz="quarter" idx="12"/>
          </p:nvPr>
        </p:nvSpPr>
        <p:spPr>
          <a:xfrm>
            <a:off x="4343400" y="1042416"/>
            <a:ext cx="457200" cy="441325"/>
          </a:xfrm>
        </p:spPr>
        <p:txBody>
          <a:bodyPr/>
          <a:lstStyle>
            <a:lvl1pPr algn="ctr">
              <a:defRPr/>
            </a:lvl1pPr>
          </a:lstStyle>
          <a:p>
            <a:fld id="{F025B496-B24C-4562-9E1F-C9416422A824}" type="slidenum">
              <a:rPr lang="zh-TW" altLang="en-US" smtClean="0"/>
              <a:t>‹#›</a:t>
            </a:fld>
            <a:endParaRPr lang="zh-TW" altLang="en-US"/>
          </a:p>
        </p:txBody>
      </p:sp>
      <p:sp>
        <p:nvSpPr>
          <p:cNvPr id="23" name="標題 22"/>
          <p:cNvSpPr>
            <a:spLocks noGrp="1"/>
          </p:cNvSpPr>
          <p:nvPr>
            <p:ph type="title"/>
          </p:nvPr>
        </p:nvSpPr>
        <p:spPr/>
        <p:txBody>
          <a:bodyPr rtlCol="0" anchor="b" anchorCtr="0"/>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85E9CC7C-54BC-4045-9E7D-62F662787693}" type="datetimeFigureOut">
              <a:rPr lang="zh-TW" altLang="en-US" smtClean="0"/>
              <a:t>2015/1/14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a:xfrm>
            <a:off x="4343400" y="1036020"/>
            <a:ext cx="457200" cy="441325"/>
          </a:xfrm>
        </p:spPr>
        <p:txBody>
          <a:bodyPr/>
          <a:lstStyle/>
          <a:p>
            <a:fld id="{F025B496-B24C-4562-9E1F-C9416422A824}"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7" name="矩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矩形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矩形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日期版面配置區 1"/>
          <p:cNvSpPr>
            <a:spLocks noGrp="1"/>
          </p:cNvSpPr>
          <p:nvPr>
            <p:ph type="dt" sz="half" idx="10"/>
          </p:nvPr>
        </p:nvSpPr>
        <p:spPr/>
        <p:txBody>
          <a:bodyPr/>
          <a:lstStyle/>
          <a:p>
            <a:fld id="{85E9CC7C-54BC-4045-9E7D-62F662787693}" type="datetimeFigureOut">
              <a:rPr lang="zh-TW" altLang="en-US" smtClean="0"/>
              <a:t>2015/1/14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025B496-B24C-4562-9E1F-C9416422A824}"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9" name="矩形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矩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矩形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矩形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直線接點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內容版面配置區 19"/>
          <p:cNvSpPr>
            <a:spLocks noGrp="1"/>
          </p:cNvSpPr>
          <p:nvPr>
            <p:ph sz="quarter" idx="1"/>
          </p:nvPr>
        </p:nvSpPr>
        <p:spPr>
          <a:xfrm>
            <a:off x="3124200" y="685800"/>
            <a:ext cx="5638800" cy="5410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橢圓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橢圓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投影片編號版面配置區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025B496-B24C-4562-9E1F-C9416422A824}" type="slidenum">
              <a:rPr lang="zh-TW" altLang="en-US" smtClean="0"/>
              <a:t>‹#›</a:t>
            </a:fld>
            <a:endParaRPr lang="zh-TW" altLang="en-US"/>
          </a:p>
        </p:txBody>
      </p:sp>
      <p:sp>
        <p:nvSpPr>
          <p:cNvPr id="21" name="矩形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期版面配置區 4"/>
          <p:cNvSpPr>
            <a:spLocks noGrp="1"/>
          </p:cNvSpPr>
          <p:nvPr>
            <p:ph type="dt" sz="half" idx="10"/>
          </p:nvPr>
        </p:nvSpPr>
        <p:spPr/>
        <p:txBody>
          <a:bodyPr/>
          <a:lstStyle/>
          <a:p>
            <a:fld id="{85E9CC7C-54BC-4045-9E7D-62F662787693}" type="datetimeFigureOut">
              <a:rPr lang="zh-TW" altLang="en-US" smtClean="0"/>
              <a:t>2015/1/14</a:t>
            </a:fld>
            <a:endParaRPr lang="zh-TW" altLang="en-US"/>
          </a:p>
        </p:txBody>
      </p:sp>
      <p:sp>
        <p:nvSpPr>
          <p:cNvPr id="6" name="頁尾版面配置區 5"/>
          <p:cNvSpPr>
            <a:spLocks noGrp="1"/>
          </p:cNvSpPr>
          <p:nvPr>
            <p:ph type="ftr" sz="quarter" idx="11"/>
          </p:nvPr>
        </p:nvSpPr>
        <p:spPr>
          <a:xfrm>
            <a:off x="301752" y="6410848"/>
            <a:ext cx="3383280" cy="365760"/>
          </a:xfrm>
        </p:spPr>
        <p:txBody>
          <a:bodyPr/>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1" name="直線接點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矩形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矩形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矩形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橢圓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橢圓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投影片編號版面配置區 6"/>
          <p:cNvSpPr>
            <a:spLocks noGrp="1"/>
          </p:cNvSpPr>
          <p:nvPr>
            <p:ph type="sldNum" sz="quarter" idx="12"/>
          </p:nvPr>
        </p:nvSpPr>
        <p:spPr>
          <a:xfrm>
            <a:off x="1371600" y="312738"/>
            <a:ext cx="457200" cy="441325"/>
          </a:xfrm>
        </p:spPr>
        <p:txBody>
          <a:bodyPr/>
          <a:lstStyle/>
          <a:p>
            <a:fld id="{F025B496-B24C-4562-9E1F-C9416422A824}" type="slidenum">
              <a:rPr lang="zh-TW" altLang="en-US" smtClean="0"/>
              <a:t>‹#›</a:t>
            </a:fld>
            <a:endParaRPr lang="zh-TW" altLang="en-US"/>
          </a:p>
        </p:txBody>
      </p:sp>
      <p:sp>
        <p:nvSpPr>
          <p:cNvPr id="2" name="標題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3000375" y="609600"/>
            <a:ext cx="5867400" cy="4267200"/>
          </a:xfrm>
        </p:spPr>
        <p:txBody>
          <a:bodyPr/>
          <a:lstStyle>
            <a:lvl1pPr marL="0" indent="0">
              <a:buNone/>
              <a:defRPr sz="3200"/>
            </a:lvl1pPr>
          </a:lstStyle>
          <a:p>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22" name="矩形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期版面配置區 4"/>
          <p:cNvSpPr>
            <a:spLocks noGrp="1"/>
          </p:cNvSpPr>
          <p:nvPr>
            <p:ph type="dt" sz="half" idx="10"/>
          </p:nvPr>
        </p:nvSpPr>
        <p:spPr>
          <a:xfrm>
            <a:off x="5788152" y="6404984"/>
            <a:ext cx="3044952" cy="365760"/>
          </a:xfrm>
        </p:spPr>
        <p:txBody>
          <a:bodyPr/>
          <a:lstStyle/>
          <a:p>
            <a:fld id="{85E9CC7C-54BC-4045-9E7D-62F662787693}" type="datetimeFigureOut">
              <a:rPr lang="zh-TW" altLang="en-US" smtClean="0"/>
              <a:t>2015/1/14</a:t>
            </a:fld>
            <a:endParaRPr lang="zh-TW" altLang="en-US"/>
          </a:p>
        </p:txBody>
      </p:sp>
      <p:sp>
        <p:nvSpPr>
          <p:cNvPr id="6" name="頁尾版面配置區 5"/>
          <p:cNvSpPr>
            <a:spLocks noGrp="1"/>
          </p:cNvSpPr>
          <p:nvPr>
            <p:ph type="ftr" sz="quarter" idx="11"/>
          </p:nvPr>
        </p:nvSpPr>
        <p:spPr>
          <a:xfrm>
            <a:off x="301752" y="6410848"/>
            <a:ext cx="3584448" cy="365760"/>
          </a:xfrm>
        </p:spPr>
        <p:txBody>
          <a:bodyPr/>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矩形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日期版面配置區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5E9CC7C-54BC-4045-9E7D-62F662787693}" type="datetimeFigureOut">
              <a:rPr lang="zh-TW" altLang="en-US" smtClean="0"/>
              <a:t>2015/1/14</a:t>
            </a:fld>
            <a:endParaRPr lang="zh-TW" altLang="en-US"/>
          </a:p>
        </p:txBody>
      </p:sp>
      <p:sp>
        <p:nvSpPr>
          <p:cNvPr id="3" name="頁尾版面配置區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zh-TW" altLang="en-US"/>
          </a:p>
        </p:txBody>
      </p:sp>
      <p:sp>
        <p:nvSpPr>
          <p:cNvPr id="8" name="矩形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直線接點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橢圓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橢圓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投影片編號版面配置區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025B496-B24C-4562-9E1F-C9416422A824}" type="slidenum">
              <a:rPr lang="zh-TW" altLang="en-US" smtClean="0"/>
              <a:t>‹#›</a:t>
            </a:fld>
            <a:endParaRPr lang="zh-TW" altLang="en-US"/>
          </a:p>
        </p:txBody>
      </p:sp>
      <p:sp>
        <p:nvSpPr>
          <p:cNvPr id="22" name="標題版面配置區 21"/>
          <p:cNvSpPr>
            <a:spLocks noGrp="1"/>
          </p:cNvSpPr>
          <p:nvPr>
            <p:ph type="title"/>
          </p:nvPr>
        </p:nvSpPr>
        <p:spPr>
          <a:xfrm>
            <a:off x="301752" y="228600"/>
            <a:ext cx="8534400" cy="758952"/>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C:\Users\juice\Desktop\學海說明會PPT版-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82795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juice\Desktop\學海說明會PPT版-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p:txBody>
          <a:bodyPr>
            <a:normAutofit/>
          </a:bodyPr>
          <a:lstStyle/>
          <a:p>
            <a:r>
              <a:rPr lang="zh-TW" altLang="en-US" sz="4000" b="1" spc="300" dirty="0" smtClean="0"/>
              <a:t>校際合作情形</a:t>
            </a:r>
            <a:r>
              <a:rPr lang="en-US" altLang="zh-TW" sz="4000" b="1" spc="300" dirty="0" smtClean="0"/>
              <a:t>-1</a:t>
            </a:r>
            <a:endParaRPr lang="zh-TW" altLang="en-US" sz="4000" b="1" spc="300" dirty="0"/>
          </a:p>
        </p:txBody>
      </p:sp>
      <p:graphicFrame>
        <p:nvGraphicFramePr>
          <p:cNvPr id="4" name="內容版面配置區 3"/>
          <p:cNvGraphicFramePr>
            <a:graphicFrameLocks noGrp="1"/>
          </p:cNvGraphicFramePr>
          <p:nvPr>
            <p:ph sz="quarter" idx="1"/>
            <p:extLst>
              <p:ext uri="{D42A27DB-BD31-4B8C-83A1-F6EECF244321}">
                <p14:modId xmlns:p14="http://schemas.microsoft.com/office/powerpoint/2010/main" val="1689726196"/>
              </p:ext>
            </p:extLst>
          </p:nvPr>
        </p:nvGraphicFramePr>
        <p:xfrm>
          <a:off x="301625" y="1484783"/>
          <a:ext cx="8504238" cy="4104456"/>
        </p:xfrm>
        <a:graphic>
          <a:graphicData uri="http://schemas.openxmlformats.org/drawingml/2006/table">
            <a:tbl>
              <a:tblPr firstRow="1" firstCol="1" bandRow="1">
                <a:tableStyleId>{5C22544A-7EE6-4342-B048-85BDC9FD1C3A}</a:tableStyleId>
              </a:tblPr>
              <a:tblGrid>
                <a:gridCol w="1462063"/>
                <a:gridCol w="2006755"/>
                <a:gridCol w="2517710"/>
                <a:gridCol w="2517710"/>
              </a:tblGrid>
              <a:tr h="513057">
                <a:tc>
                  <a:txBody>
                    <a:bodyPr/>
                    <a:lstStyle/>
                    <a:p>
                      <a:pPr algn="ctr">
                        <a:spcAft>
                          <a:spcPts val="0"/>
                        </a:spcAft>
                      </a:pPr>
                      <a:endParaRPr lang="en-US" altLang="zh-TW" sz="800" kern="100" dirty="0" smtClean="0">
                        <a:effectLst/>
                      </a:endParaRPr>
                    </a:p>
                    <a:p>
                      <a:pPr algn="ctr">
                        <a:spcAft>
                          <a:spcPts val="0"/>
                        </a:spcAft>
                      </a:pPr>
                      <a:r>
                        <a:rPr lang="zh-TW" sz="1600" kern="100" dirty="0" smtClean="0">
                          <a:effectLst/>
                        </a:rPr>
                        <a:t>國家</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c>
                  <a:txBody>
                    <a:bodyPr/>
                    <a:lstStyle/>
                    <a:p>
                      <a:pPr algn="ctr">
                        <a:spcAft>
                          <a:spcPts val="0"/>
                        </a:spcAft>
                      </a:pPr>
                      <a:endParaRPr lang="en-US" altLang="zh-TW" sz="800" kern="100" dirty="0" smtClean="0">
                        <a:effectLst/>
                      </a:endParaRPr>
                    </a:p>
                    <a:p>
                      <a:pPr algn="ctr">
                        <a:spcAft>
                          <a:spcPts val="0"/>
                        </a:spcAft>
                      </a:pPr>
                      <a:r>
                        <a:rPr lang="zh-TW" sz="1600" kern="100" dirty="0" smtClean="0">
                          <a:effectLst/>
                        </a:rPr>
                        <a:t>校</a:t>
                      </a:r>
                      <a:r>
                        <a:rPr lang="zh-TW" sz="1600" kern="100" dirty="0">
                          <a:effectLst/>
                        </a:rPr>
                        <a:t>名</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c>
                  <a:txBody>
                    <a:bodyPr/>
                    <a:lstStyle/>
                    <a:p>
                      <a:pPr algn="ctr">
                        <a:spcAft>
                          <a:spcPts val="0"/>
                        </a:spcAft>
                      </a:pPr>
                      <a:endParaRPr lang="en-US" altLang="zh-TW" sz="800" kern="100" dirty="0" smtClean="0">
                        <a:effectLst/>
                      </a:endParaRPr>
                    </a:p>
                    <a:p>
                      <a:pPr algn="ctr">
                        <a:spcAft>
                          <a:spcPts val="0"/>
                        </a:spcAft>
                      </a:pPr>
                      <a:r>
                        <a:rPr lang="zh-TW" sz="1600" kern="100" dirty="0" smtClean="0">
                          <a:effectLst/>
                        </a:rPr>
                        <a:t>開放</a:t>
                      </a:r>
                      <a:r>
                        <a:rPr lang="zh-TW" sz="1600" kern="100" dirty="0">
                          <a:effectLst/>
                        </a:rPr>
                        <a:t>名額</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c>
                  <a:txBody>
                    <a:bodyPr/>
                    <a:lstStyle/>
                    <a:p>
                      <a:pPr algn="ctr">
                        <a:spcAft>
                          <a:spcPts val="0"/>
                        </a:spcAft>
                      </a:pPr>
                      <a:endParaRPr lang="en-US" altLang="zh-TW" sz="800" kern="100" dirty="0" smtClean="0">
                        <a:effectLst/>
                      </a:endParaRPr>
                    </a:p>
                    <a:p>
                      <a:pPr algn="ctr">
                        <a:spcAft>
                          <a:spcPts val="0"/>
                        </a:spcAft>
                      </a:pPr>
                      <a:r>
                        <a:rPr lang="zh-TW" sz="1600" kern="100" dirty="0" smtClean="0">
                          <a:effectLst/>
                        </a:rPr>
                        <a:t>研</a:t>
                      </a:r>
                      <a:r>
                        <a:rPr lang="zh-TW" sz="1600" kern="100" dirty="0">
                          <a:effectLst/>
                        </a:rPr>
                        <a:t>修時間長度</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r>
              <a:tr h="513057">
                <a:tc rowSpan="5">
                  <a:txBody>
                    <a:bodyPr/>
                    <a:lstStyle/>
                    <a:p>
                      <a:pPr algn="ctr">
                        <a:spcAft>
                          <a:spcPts val="0"/>
                        </a:spcAft>
                      </a:pPr>
                      <a:r>
                        <a:rPr lang="zh-TW" sz="1600" kern="100" dirty="0">
                          <a:effectLst/>
                        </a:rPr>
                        <a:t>日本</a:t>
                      </a:r>
                      <a:endParaRPr lang="zh-TW" sz="16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nchor="ctr"/>
                </a:tc>
                <a:tc>
                  <a:txBody>
                    <a:bodyPr/>
                    <a:lstStyle/>
                    <a:p>
                      <a:pPr algn="ctr">
                        <a:spcAft>
                          <a:spcPts val="0"/>
                        </a:spcAft>
                      </a:pPr>
                      <a:endParaRPr lang="en-US" altLang="zh-TW" sz="800" b="1" kern="100" dirty="0" smtClean="0">
                        <a:solidFill>
                          <a:srgbClr val="575D75"/>
                        </a:solidFill>
                        <a:effectLst/>
                      </a:endParaRPr>
                    </a:p>
                    <a:p>
                      <a:pPr algn="ctr">
                        <a:spcAft>
                          <a:spcPts val="0"/>
                        </a:spcAft>
                      </a:pPr>
                      <a:r>
                        <a:rPr lang="zh-TW" sz="1600" b="1" kern="100" dirty="0" smtClean="0">
                          <a:solidFill>
                            <a:srgbClr val="575D75"/>
                          </a:solidFill>
                          <a:effectLst/>
                        </a:rPr>
                        <a:t>滋</a:t>
                      </a:r>
                      <a:r>
                        <a:rPr lang="zh-TW" sz="1600" b="1" kern="100" dirty="0">
                          <a:solidFill>
                            <a:srgbClr val="575D75"/>
                          </a:solidFill>
                          <a:effectLst/>
                        </a:rPr>
                        <a:t>賀大學</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c>
                  <a:txBody>
                    <a:bodyPr/>
                    <a:lstStyle/>
                    <a:p>
                      <a:pPr algn="ctr">
                        <a:spcAft>
                          <a:spcPts val="0"/>
                        </a:spcAft>
                      </a:pPr>
                      <a:endParaRPr lang="en-US" altLang="zh-TW" sz="800" b="1" kern="100" dirty="0" smtClean="0">
                        <a:solidFill>
                          <a:srgbClr val="575D75"/>
                        </a:solidFill>
                        <a:effectLst/>
                      </a:endParaRPr>
                    </a:p>
                    <a:p>
                      <a:pPr algn="ctr">
                        <a:spcAft>
                          <a:spcPts val="0"/>
                        </a:spcAft>
                      </a:pPr>
                      <a:r>
                        <a:rPr lang="zh-TW" sz="1600" b="1" kern="100" dirty="0" smtClean="0">
                          <a:solidFill>
                            <a:srgbClr val="575D75"/>
                          </a:solidFill>
                          <a:effectLst/>
                        </a:rPr>
                        <a:t>另行</a:t>
                      </a:r>
                      <a:r>
                        <a:rPr lang="zh-TW" sz="1600" b="1" kern="100" dirty="0">
                          <a:solidFill>
                            <a:srgbClr val="575D75"/>
                          </a:solidFill>
                          <a:effectLst/>
                        </a:rPr>
                        <a:t>商議</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c>
                  <a:txBody>
                    <a:bodyPr/>
                    <a:lstStyle/>
                    <a:p>
                      <a:pPr algn="ctr">
                        <a:spcAft>
                          <a:spcPts val="0"/>
                        </a:spcAft>
                      </a:pPr>
                      <a:endParaRPr lang="en-US" altLang="zh-TW" sz="800" b="1" kern="100" dirty="0" smtClean="0">
                        <a:solidFill>
                          <a:srgbClr val="575D75"/>
                        </a:solidFill>
                        <a:effectLst/>
                      </a:endParaRPr>
                    </a:p>
                    <a:p>
                      <a:pPr algn="ctr">
                        <a:spcAft>
                          <a:spcPts val="0"/>
                        </a:spcAft>
                      </a:pPr>
                      <a:r>
                        <a:rPr lang="zh-TW" sz="1600" b="1" kern="100" dirty="0" smtClean="0">
                          <a:solidFill>
                            <a:srgbClr val="575D75"/>
                          </a:solidFill>
                          <a:effectLst/>
                        </a:rPr>
                        <a:t>一</a:t>
                      </a:r>
                      <a:r>
                        <a:rPr lang="zh-TW" sz="1600" b="1" kern="100" dirty="0">
                          <a:solidFill>
                            <a:srgbClr val="575D75"/>
                          </a:solidFill>
                          <a:effectLst/>
                        </a:rPr>
                        <a:t>學年</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r>
              <a:tr h="513057">
                <a:tc vMerge="1">
                  <a:txBody>
                    <a:bodyPr/>
                    <a:lstStyle/>
                    <a:p>
                      <a:endParaRPr lang="zh-TW" altLang="en-US"/>
                    </a:p>
                  </a:txBody>
                  <a:tcPr/>
                </a:tc>
                <a:tc>
                  <a:txBody>
                    <a:bodyPr/>
                    <a:lstStyle/>
                    <a:p>
                      <a:pPr algn="ctr">
                        <a:spcAft>
                          <a:spcPts val="0"/>
                        </a:spcAft>
                      </a:pPr>
                      <a:endParaRPr lang="en-US" altLang="zh-TW" sz="800" b="1" kern="100" dirty="0" smtClean="0">
                        <a:solidFill>
                          <a:srgbClr val="575D75"/>
                        </a:solidFill>
                        <a:effectLst/>
                      </a:endParaRPr>
                    </a:p>
                    <a:p>
                      <a:pPr algn="ctr">
                        <a:spcAft>
                          <a:spcPts val="0"/>
                        </a:spcAft>
                      </a:pPr>
                      <a:r>
                        <a:rPr lang="zh-TW" sz="1600" b="1" kern="100" dirty="0" smtClean="0">
                          <a:solidFill>
                            <a:srgbClr val="575D75"/>
                          </a:solidFill>
                          <a:effectLst/>
                        </a:rPr>
                        <a:t>福</a:t>
                      </a:r>
                      <a:r>
                        <a:rPr lang="zh-TW" sz="1600" b="1" kern="100" dirty="0">
                          <a:solidFill>
                            <a:srgbClr val="575D75"/>
                          </a:solidFill>
                          <a:effectLst/>
                        </a:rPr>
                        <a:t>井縣立大學</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c>
                  <a:txBody>
                    <a:bodyPr/>
                    <a:lstStyle/>
                    <a:p>
                      <a:pPr algn="ctr">
                        <a:spcAft>
                          <a:spcPts val="0"/>
                        </a:spcAft>
                      </a:pPr>
                      <a:endParaRPr lang="en-US" altLang="zh-TW" sz="800" b="1" kern="100" dirty="0" smtClean="0">
                        <a:solidFill>
                          <a:srgbClr val="575D75"/>
                        </a:solidFill>
                        <a:effectLst/>
                      </a:endParaRPr>
                    </a:p>
                    <a:p>
                      <a:pPr algn="ctr">
                        <a:spcAft>
                          <a:spcPts val="0"/>
                        </a:spcAft>
                      </a:pPr>
                      <a:r>
                        <a:rPr lang="zh-TW" sz="1600" b="1" kern="100" dirty="0" smtClean="0">
                          <a:solidFill>
                            <a:srgbClr val="575D75"/>
                          </a:solidFill>
                          <a:effectLst/>
                        </a:rPr>
                        <a:t>另行</a:t>
                      </a:r>
                      <a:r>
                        <a:rPr lang="zh-TW" sz="1600" b="1" kern="100" dirty="0">
                          <a:solidFill>
                            <a:srgbClr val="575D75"/>
                          </a:solidFill>
                          <a:effectLst/>
                        </a:rPr>
                        <a:t>商議</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c>
                  <a:txBody>
                    <a:bodyPr/>
                    <a:lstStyle/>
                    <a:p>
                      <a:pPr algn="ctr">
                        <a:spcAft>
                          <a:spcPts val="0"/>
                        </a:spcAft>
                      </a:pPr>
                      <a:endParaRPr lang="en-US" altLang="zh-TW" sz="800" b="1" kern="100" dirty="0" smtClean="0">
                        <a:solidFill>
                          <a:srgbClr val="575D75"/>
                        </a:solidFill>
                        <a:effectLst/>
                      </a:endParaRPr>
                    </a:p>
                    <a:p>
                      <a:pPr algn="ctr">
                        <a:spcAft>
                          <a:spcPts val="0"/>
                        </a:spcAft>
                      </a:pPr>
                      <a:r>
                        <a:rPr lang="zh-TW" sz="1600" b="1" kern="100" dirty="0" smtClean="0">
                          <a:solidFill>
                            <a:srgbClr val="575D75"/>
                          </a:solidFill>
                          <a:effectLst/>
                        </a:rPr>
                        <a:t>一</a:t>
                      </a:r>
                      <a:r>
                        <a:rPr lang="zh-TW" sz="1600" b="1" kern="100" dirty="0">
                          <a:solidFill>
                            <a:srgbClr val="575D75"/>
                          </a:solidFill>
                          <a:effectLst/>
                        </a:rPr>
                        <a:t>學年</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r>
              <a:tr h="513057">
                <a:tc vMerge="1">
                  <a:txBody>
                    <a:bodyPr/>
                    <a:lstStyle/>
                    <a:p>
                      <a:endParaRPr lang="zh-TW" altLang="en-US"/>
                    </a:p>
                  </a:txBody>
                  <a:tcPr/>
                </a:tc>
                <a:tc>
                  <a:txBody>
                    <a:bodyPr/>
                    <a:lstStyle/>
                    <a:p>
                      <a:pPr algn="ctr">
                        <a:spcAft>
                          <a:spcPts val="0"/>
                        </a:spcAft>
                      </a:pPr>
                      <a:endParaRPr lang="en-US" altLang="zh-TW" sz="800" b="1" kern="100" dirty="0" smtClean="0">
                        <a:solidFill>
                          <a:srgbClr val="575D75"/>
                        </a:solidFill>
                        <a:effectLst/>
                      </a:endParaRPr>
                    </a:p>
                    <a:p>
                      <a:pPr algn="ctr">
                        <a:spcAft>
                          <a:spcPts val="0"/>
                        </a:spcAft>
                      </a:pPr>
                      <a:r>
                        <a:rPr lang="zh-TW" sz="1600" b="1" kern="100" dirty="0" smtClean="0">
                          <a:solidFill>
                            <a:srgbClr val="575D75"/>
                          </a:solidFill>
                          <a:effectLst/>
                        </a:rPr>
                        <a:t>大阪</a:t>
                      </a:r>
                      <a:r>
                        <a:rPr lang="zh-TW" sz="1600" b="1" kern="100" dirty="0">
                          <a:solidFill>
                            <a:srgbClr val="575D75"/>
                          </a:solidFill>
                          <a:effectLst/>
                        </a:rPr>
                        <a:t>經濟大學</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c>
                  <a:txBody>
                    <a:bodyPr/>
                    <a:lstStyle/>
                    <a:p>
                      <a:pPr algn="ctr">
                        <a:spcAft>
                          <a:spcPts val="0"/>
                        </a:spcAft>
                      </a:pPr>
                      <a:endParaRPr lang="en-US" sz="800" b="1" kern="100" dirty="0" smtClean="0">
                        <a:solidFill>
                          <a:srgbClr val="575D75"/>
                        </a:solidFill>
                        <a:effectLst/>
                      </a:endParaRPr>
                    </a:p>
                    <a:p>
                      <a:pPr algn="ctr">
                        <a:spcAft>
                          <a:spcPts val="0"/>
                        </a:spcAft>
                      </a:pPr>
                      <a:r>
                        <a:rPr lang="en-US" sz="1600" b="1" kern="100" dirty="0" smtClean="0">
                          <a:solidFill>
                            <a:srgbClr val="575D75"/>
                          </a:solidFill>
                          <a:effectLst/>
                        </a:rPr>
                        <a:t>2</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c>
                  <a:txBody>
                    <a:bodyPr/>
                    <a:lstStyle/>
                    <a:p>
                      <a:pPr algn="ctr">
                        <a:spcAft>
                          <a:spcPts val="0"/>
                        </a:spcAft>
                      </a:pPr>
                      <a:endParaRPr lang="en-US" altLang="zh-TW" sz="800" b="1" kern="100" dirty="0" smtClean="0">
                        <a:solidFill>
                          <a:srgbClr val="575D75"/>
                        </a:solidFill>
                        <a:effectLst/>
                      </a:endParaRPr>
                    </a:p>
                    <a:p>
                      <a:pPr algn="ctr">
                        <a:spcAft>
                          <a:spcPts val="0"/>
                        </a:spcAft>
                      </a:pPr>
                      <a:r>
                        <a:rPr lang="zh-TW" sz="1600" b="1" kern="100" dirty="0" smtClean="0">
                          <a:solidFill>
                            <a:srgbClr val="575D75"/>
                          </a:solidFill>
                          <a:effectLst/>
                        </a:rPr>
                        <a:t>一</a:t>
                      </a:r>
                      <a:r>
                        <a:rPr lang="zh-TW" sz="1600" b="1" kern="100" dirty="0">
                          <a:solidFill>
                            <a:srgbClr val="575D75"/>
                          </a:solidFill>
                          <a:effectLst/>
                        </a:rPr>
                        <a:t>學年</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r>
              <a:tr h="513057">
                <a:tc vMerge="1">
                  <a:txBody>
                    <a:bodyPr/>
                    <a:lstStyle/>
                    <a:p>
                      <a:endParaRPr lang="zh-TW" altLang="en-US"/>
                    </a:p>
                  </a:txBody>
                  <a:tcPr/>
                </a:tc>
                <a:tc>
                  <a:txBody>
                    <a:bodyPr/>
                    <a:lstStyle/>
                    <a:p>
                      <a:pPr algn="ctr">
                        <a:spcAft>
                          <a:spcPts val="0"/>
                        </a:spcAft>
                      </a:pPr>
                      <a:endParaRPr lang="en-US" altLang="zh-TW" sz="800" b="1" kern="100" dirty="0" smtClean="0">
                        <a:solidFill>
                          <a:srgbClr val="575D75"/>
                        </a:solidFill>
                        <a:effectLst/>
                      </a:endParaRPr>
                    </a:p>
                    <a:p>
                      <a:pPr algn="ctr">
                        <a:spcAft>
                          <a:spcPts val="0"/>
                        </a:spcAft>
                      </a:pPr>
                      <a:r>
                        <a:rPr lang="zh-TW" sz="1600" b="1" kern="100" dirty="0" smtClean="0">
                          <a:solidFill>
                            <a:srgbClr val="575D75"/>
                          </a:solidFill>
                          <a:effectLst/>
                        </a:rPr>
                        <a:t>名城</a:t>
                      </a:r>
                      <a:r>
                        <a:rPr lang="zh-TW" sz="1600" b="1" kern="100" dirty="0">
                          <a:solidFill>
                            <a:srgbClr val="575D75"/>
                          </a:solidFill>
                          <a:effectLst/>
                        </a:rPr>
                        <a:t>大學</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c>
                  <a:txBody>
                    <a:bodyPr/>
                    <a:lstStyle/>
                    <a:p>
                      <a:pPr algn="ctr">
                        <a:spcAft>
                          <a:spcPts val="0"/>
                        </a:spcAft>
                      </a:pPr>
                      <a:endParaRPr lang="en-US" sz="800" b="1" kern="100" dirty="0" smtClean="0">
                        <a:solidFill>
                          <a:srgbClr val="575D75"/>
                        </a:solidFill>
                        <a:effectLst/>
                      </a:endParaRPr>
                    </a:p>
                    <a:p>
                      <a:pPr algn="ctr">
                        <a:spcAft>
                          <a:spcPts val="0"/>
                        </a:spcAft>
                      </a:pPr>
                      <a:r>
                        <a:rPr lang="en-US" sz="1600" b="1" kern="100" dirty="0" smtClean="0">
                          <a:solidFill>
                            <a:srgbClr val="575D75"/>
                          </a:solidFill>
                          <a:effectLst/>
                        </a:rPr>
                        <a:t>2</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c>
                  <a:txBody>
                    <a:bodyPr/>
                    <a:lstStyle/>
                    <a:p>
                      <a:pPr algn="ctr">
                        <a:spcAft>
                          <a:spcPts val="0"/>
                        </a:spcAft>
                      </a:pPr>
                      <a:endParaRPr lang="en-US" altLang="zh-TW" sz="800" b="1" kern="100" dirty="0" smtClean="0">
                        <a:solidFill>
                          <a:srgbClr val="575D75"/>
                        </a:solidFill>
                        <a:effectLst/>
                      </a:endParaRPr>
                    </a:p>
                    <a:p>
                      <a:pPr algn="ctr">
                        <a:spcAft>
                          <a:spcPts val="0"/>
                        </a:spcAft>
                      </a:pPr>
                      <a:r>
                        <a:rPr lang="zh-TW" sz="1600" b="1" kern="100" dirty="0" smtClean="0">
                          <a:solidFill>
                            <a:srgbClr val="575D75"/>
                          </a:solidFill>
                          <a:effectLst/>
                        </a:rPr>
                        <a:t>一</a:t>
                      </a:r>
                      <a:r>
                        <a:rPr lang="zh-TW" sz="1600" b="1" kern="100" dirty="0">
                          <a:solidFill>
                            <a:srgbClr val="575D75"/>
                          </a:solidFill>
                          <a:effectLst/>
                        </a:rPr>
                        <a:t>學年</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r>
              <a:tr h="513057">
                <a:tc vMerge="1">
                  <a:txBody>
                    <a:bodyPr/>
                    <a:lstStyle/>
                    <a:p>
                      <a:endParaRPr lang="zh-TW" altLang="en-US"/>
                    </a:p>
                  </a:txBody>
                  <a:tcPr/>
                </a:tc>
                <a:tc>
                  <a:txBody>
                    <a:bodyPr/>
                    <a:lstStyle/>
                    <a:p>
                      <a:pPr algn="ctr">
                        <a:spcAft>
                          <a:spcPts val="0"/>
                        </a:spcAft>
                      </a:pPr>
                      <a:endParaRPr lang="en-US" altLang="zh-TW" sz="800" b="1" kern="100" dirty="0" smtClean="0">
                        <a:solidFill>
                          <a:srgbClr val="575D75"/>
                        </a:solidFill>
                        <a:effectLst/>
                      </a:endParaRPr>
                    </a:p>
                    <a:p>
                      <a:pPr algn="ctr">
                        <a:spcAft>
                          <a:spcPts val="0"/>
                        </a:spcAft>
                      </a:pPr>
                      <a:r>
                        <a:rPr lang="zh-TW" sz="1600" b="1" kern="100" dirty="0" smtClean="0">
                          <a:solidFill>
                            <a:srgbClr val="575D75"/>
                          </a:solidFill>
                          <a:effectLst/>
                        </a:rPr>
                        <a:t>札幌</a:t>
                      </a:r>
                      <a:r>
                        <a:rPr lang="zh-TW" sz="1600" b="1" kern="100" dirty="0">
                          <a:solidFill>
                            <a:srgbClr val="575D75"/>
                          </a:solidFill>
                          <a:effectLst/>
                        </a:rPr>
                        <a:t>大學</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c>
                  <a:txBody>
                    <a:bodyPr/>
                    <a:lstStyle/>
                    <a:p>
                      <a:pPr algn="ctr">
                        <a:spcAft>
                          <a:spcPts val="0"/>
                        </a:spcAft>
                      </a:pPr>
                      <a:endParaRPr lang="en-US" sz="800" b="1" kern="100" dirty="0" smtClean="0">
                        <a:solidFill>
                          <a:srgbClr val="575D75"/>
                        </a:solidFill>
                        <a:effectLst/>
                      </a:endParaRPr>
                    </a:p>
                    <a:p>
                      <a:pPr algn="ctr">
                        <a:spcAft>
                          <a:spcPts val="0"/>
                        </a:spcAft>
                      </a:pPr>
                      <a:r>
                        <a:rPr lang="en-US" sz="1600" b="1" kern="100" dirty="0" smtClean="0">
                          <a:solidFill>
                            <a:srgbClr val="575D75"/>
                          </a:solidFill>
                          <a:effectLst/>
                        </a:rPr>
                        <a:t>2</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c>
                  <a:txBody>
                    <a:bodyPr/>
                    <a:lstStyle/>
                    <a:p>
                      <a:pPr algn="ctr">
                        <a:spcAft>
                          <a:spcPts val="0"/>
                        </a:spcAft>
                      </a:pPr>
                      <a:endParaRPr lang="en-US" altLang="zh-TW" sz="800" b="1" kern="100" dirty="0" smtClean="0">
                        <a:solidFill>
                          <a:srgbClr val="575D75"/>
                        </a:solidFill>
                        <a:effectLst/>
                      </a:endParaRPr>
                    </a:p>
                    <a:p>
                      <a:pPr algn="ctr">
                        <a:spcAft>
                          <a:spcPts val="0"/>
                        </a:spcAft>
                      </a:pPr>
                      <a:r>
                        <a:rPr lang="zh-TW" sz="1600" b="1" kern="100" dirty="0" smtClean="0">
                          <a:solidFill>
                            <a:srgbClr val="575D75"/>
                          </a:solidFill>
                          <a:effectLst/>
                        </a:rPr>
                        <a:t>一</a:t>
                      </a:r>
                      <a:r>
                        <a:rPr lang="zh-TW" sz="1600" b="1" kern="100" dirty="0">
                          <a:solidFill>
                            <a:srgbClr val="575D75"/>
                          </a:solidFill>
                          <a:effectLst/>
                        </a:rPr>
                        <a:t>學年</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r>
              <a:tr h="513057">
                <a:tc>
                  <a:txBody>
                    <a:bodyPr/>
                    <a:lstStyle/>
                    <a:p>
                      <a:pPr algn="ctr">
                        <a:spcAft>
                          <a:spcPts val="0"/>
                        </a:spcAft>
                      </a:pPr>
                      <a:r>
                        <a:rPr lang="zh-TW" sz="1600" kern="100">
                          <a:effectLst/>
                        </a:rPr>
                        <a:t>美國</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nchor="ctr"/>
                </a:tc>
                <a:tc>
                  <a:txBody>
                    <a:bodyPr/>
                    <a:lstStyle/>
                    <a:p>
                      <a:pPr algn="ctr">
                        <a:spcAft>
                          <a:spcPts val="0"/>
                        </a:spcAft>
                      </a:pPr>
                      <a:endParaRPr lang="en-US" altLang="zh-TW" sz="800" b="1" kern="100" dirty="0" smtClean="0">
                        <a:solidFill>
                          <a:srgbClr val="575D75"/>
                        </a:solidFill>
                        <a:effectLst/>
                      </a:endParaRPr>
                    </a:p>
                    <a:p>
                      <a:pPr algn="ctr">
                        <a:spcAft>
                          <a:spcPts val="0"/>
                        </a:spcAft>
                      </a:pPr>
                      <a:r>
                        <a:rPr lang="zh-TW" sz="1600" b="1" kern="100" dirty="0" smtClean="0">
                          <a:solidFill>
                            <a:srgbClr val="575D75"/>
                          </a:solidFill>
                          <a:effectLst/>
                        </a:rPr>
                        <a:t>中央</a:t>
                      </a:r>
                      <a:r>
                        <a:rPr lang="zh-TW" sz="1600" b="1" kern="100" dirty="0">
                          <a:solidFill>
                            <a:srgbClr val="575D75"/>
                          </a:solidFill>
                          <a:effectLst/>
                        </a:rPr>
                        <a:t>奧克拉荷馬大學</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c>
                  <a:txBody>
                    <a:bodyPr/>
                    <a:lstStyle/>
                    <a:p>
                      <a:pPr algn="ctr">
                        <a:spcAft>
                          <a:spcPts val="0"/>
                        </a:spcAft>
                      </a:pPr>
                      <a:endParaRPr lang="en-US" sz="800" b="1" kern="100" dirty="0" smtClean="0">
                        <a:solidFill>
                          <a:srgbClr val="575D75"/>
                        </a:solidFill>
                        <a:effectLst/>
                      </a:endParaRPr>
                    </a:p>
                    <a:p>
                      <a:pPr algn="ctr">
                        <a:spcAft>
                          <a:spcPts val="0"/>
                        </a:spcAft>
                      </a:pPr>
                      <a:r>
                        <a:rPr lang="en-US" sz="1600" b="1" kern="100" dirty="0" smtClean="0">
                          <a:solidFill>
                            <a:srgbClr val="575D75"/>
                          </a:solidFill>
                          <a:effectLst/>
                        </a:rPr>
                        <a:t>10</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c>
                  <a:txBody>
                    <a:bodyPr/>
                    <a:lstStyle/>
                    <a:p>
                      <a:pPr algn="ctr">
                        <a:spcAft>
                          <a:spcPts val="0"/>
                        </a:spcAft>
                      </a:pPr>
                      <a:endParaRPr lang="en-US" altLang="zh-TW" sz="800" b="1" kern="100" dirty="0" smtClean="0">
                        <a:solidFill>
                          <a:srgbClr val="575D75"/>
                        </a:solidFill>
                        <a:effectLst/>
                      </a:endParaRPr>
                    </a:p>
                    <a:p>
                      <a:pPr algn="ctr">
                        <a:spcAft>
                          <a:spcPts val="0"/>
                        </a:spcAft>
                      </a:pPr>
                      <a:r>
                        <a:rPr lang="zh-TW" sz="1600" b="1" kern="100" dirty="0" smtClean="0">
                          <a:solidFill>
                            <a:srgbClr val="575D75"/>
                          </a:solidFill>
                          <a:effectLst/>
                        </a:rPr>
                        <a:t>一</a:t>
                      </a:r>
                      <a:r>
                        <a:rPr lang="zh-TW" sz="1600" b="1" kern="100" dirty="0">
                          <a:solidFill>
                            <a:srgbClr val="575D75"/>
                          </a:solidFill>
                          <a:effectLst/>
                        </a:rPr>
                        <a:t>學期或一學年</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r>
              <a:tr h="513057">
                <a:tc>
                  <a:txBody>
                    <a:bodyPr/>
                    <a:lstStyle/>
                    <a:p>
                      <a:pPr algn="ctr">
                        <a:spcAft>
                          <a:spcPts val="0"/>
                        </a:spcAft>
                      </a:pPr>
                      <a:r>
                        <a:rPr lang="zh-TW" sz="1600" kern="100">
                          <a:effectLst/>
                        </a:rPr>
                        <a:t>英國</a:t>
                      </a:r>
                      <a:endParaRPr lang="zh-TW" sz="16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nchor="ctr"/>
                </a:tc>
                <a:tc>
                  <a:txBody>
                    <a:bodyPr/>
                    <a:lstStyle/>
                    <a:p>
                      <a:pPr algn="ctr">
                        <a:spcAft>
                          <a:spcPts val="0"/>
                        </a:spcAft>
                      </a:pPr>
                      <a:endParaRPr lang="en-US" altLang="zh-TW" sz="800" b="1" kern="100" dirty="0" smtClean="0">
                        <a:solidFill>
                          <a:srgbClr val="575D75"/>
                        </a:solidFill>
                        <a:effectLst/>
                      </a:endParaRPr>
                    </a:p>
                    <a:p>
                      <a:pPr algn="ctr">
                        <a:spcAft>
                          <a:spcPts val="0"/>
                        </a:spcAft>
                      </a:pPr>
                      <a:r>
                        <a:rPr lang="zh-TW" sz="1600" b="1" kern="100" dirty="0" smtClean="0">
                          <a:solidFill>
                            <a:srgbClr val="575D75"/>
                          </a:solidFill>
                          <a:effectLst/>
                        </a:rPr>
                        <a:t>帝</a:t>
                      </a:r>
                      <a:r>
                        <a:rPr lang="zh-TW" sz="1600" b="1" kern="100" dirty="0">
                          <a:solidFill>
                            <a:srgbClr val="575D75"/>
                          </a:solidFill>
                          <a:effectLst/>
                        </a:rPr>
                        <a:t>門大學</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c>
                  <a:txBody>
                    <a:bodyPr/>
                    <a:lstStyle/>
                    <a:p>
                      <a:pPr algn="ctr">
                        <a:spcAft>
                          <a:spcPts val="0"/>
                        </a:spcAft>
                      </a:pPr>
                      <a:endParaRPr lang="en-US" altLang="zh-TW" sz="800" b="1" kern="100" dirty="0" smtClean="0">
                        <a:solidFill>
                          <a:srgbClr val="575D75"/>
                        </a:solidFill>
                        <a:effectLst/>
                      </a:endParaRPr>
                    </a:p>
                    <a:p>
                      <a:pPr algn="ctr">
                        <a:spcAft>
                          <a:spcPts val="0"/>
                        </a:spcAft>
                      </a:pPr>
                      <a:r>
                        <a:rPr lang="zh-TW" sz="1600" b="1" kern="100" dirty="0" smtClean="0">
                          <a:solidFill>
                            <a:srgbClr val="575D75"/>
                          </a:solidFill>
                          <a:effectLst/>
                        </a:rPr>
                        <a:t>另行</a:t>
                      </a:r>
                      <a:r>
                        <a:rPr lang="zh-TW" sz="1600" b="1" kern="100" dirty="0">
                          <a:solidFill>
                            <a:srgbClr val="575D75"/>
                          </a:solidFill>
                          <a:effectLst/>
                        </a:rPr>
                        <a:t>商定</a:t>
                      </a:r>
                      <a:endParaRPr lang="zh-TW" sz="16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c>
                  <a:txBody>
                    <a:bodyPr/>
                    <a:lstStyle/>
                    <a:p>
                      <a:pPr algn="ctr">
                        <a:spcAft>
                          <a:spcPts val="0"/>
                        </a:spcAft>
                      </a:pPr>
                      <a:endParaRPr lang="en-US" altLang="zh-TW" sz="200" b="1" kern="100" dirty="0" smtClean="0">
                        <a:solidFill>
                          <a:srgbClr val="575D75"/>
                        </a:solidFill>
                        <a:effectLst/>
                      </a:endParaRPr>
                    </a:p>
                    <a:p>
                      <a:pPr algn="ctr">
                        <a:spcAft>
                          <a:spcPts val="0"/>
                        </a:spcAft>
                      </a:pPr>
                      <a:r>
                        <a:rPr lang="zh-TW" sz="1600" b="1" kern="100" dirty="0" smtClean="0">
                          <a:solidFill>
                            <a:srgbClr val="575D75"/>
                          </a:solidFill>
                          <a:effectLst/>
                        </a:rPr>
                        <a:t>一學期</a:t>
                      </a:r>
                      <a:endParaRPr lang="en-US" altLang="zh-TW" sz="1600" b="1" kern="100" dirty="0" smtClean="0">
                        <a:solidFill>
                          <a:srgbClr val="575D75"/>
                        </a:solidFill>
                        <a:effectLst/>
                      </a:endParaRPr>
                    </a:p>
                    <a:p>
                      <a:pPr algn="ctr">
                        <a:spcAft>
                          <a:spcPts val="0"/>
                        </a:spcAft>
                      </a:pPr>
                      <a:r>
                        <a:rPr lang="en-US" sz="1400" b="1" kern="100" dirty="0" smtClean="0">
                          <a:solidFill>
                            <a:srgbClr val="575D75"/>
                          </a:solidFill>
                          <a:effectLst/>
                        </a:rPr>
                        <a:t>(</a:t>
                      </a:r>
                      <a:r>
                        <a:rPr lang="zh-TW" sz="1400" b="1" kern="100" dirty="0">
                          <a:solidFill>
                            <a:srgbClr val="575D75"/>
                          </a:solidFill>
                          <a:effectLst/>
                        </a:rPr>
                        <a:t>若要一學年需另行商定</a:t>
                      </a:r>
                      <a:r>
                        <a:rPr lang="en-US" sz="1400" b="1" kern="100" dirty="0">
                          <a:solidFill>
                            <a:srgbClr val="575D75"/>
                          </a:solidFill>
                          <a:effectLst/>
                        </a:rPr>
                        <a:t>)</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6143" marR="66143" marT="0" marB="0"/>
                </a:tc>
              </a:tr>
            </a:tbl>
          </a:graphicData>
        </a:graphic>
      </p:graphicFrame>
    </p:spTree>
    <p:extLst>
      <p:ext uri="{BB962C8B-B14F-4D97-AF65-F5344CB8AC3E}">
        <p14:creationId xmlns:p14="http://schemas.microsoft.com/office/powerpoint/2010/main" val="33829704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juice\Desktop\學海說明會PPT版-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p:txBody>
          <a:bodyPr>
            <a:normAutofit/>
          </a:bodyPr>
          <a:lstStyle/>
          <a:p>
            <a:r>
              <a:rPr lang="zh-TW" altLang="en-US" sz="4000" b="1" spc="300" dirty="0" smtClean="0"/>
              <a:t>校際合作</a:t>
            </a:r>
            <a:r>
              <a:rPr lang="zh-TW" altLang="en-US" sz="4000" b="1" spc="300" dirty="0"/>
              <a:t>情形</a:t>
            </a:r>
            <a:r>
              <a:rPr lang="en-US" altLang="zh-TW" sz="4000" b="1" spc="300" dirty="0" smtClean="0"/>
              <a:t>-2</a:t>
            </a:r>
            <a:endParaRPr lang="zh-TW" altLang="en-US" sz="4000" b="1" spc="300" dirty="0"/>
          </a:p>
        </p:txBody>
      </p:sp>
      <p:sp>
        <p:nvSpPr>
          <p:cNvPr id="3" name="內容版面配置區 2"/>
          <p:cNvSpPr>
            <a:spLocks noGrp="1"/>
          </p:cNvSpPr>
          <p:nvPr>
            <p:ph sz="quarter" idx="1"/>
          </p:nvPr>
        </p:nvSpPr>
        <p:spPr>
          <a:xfrm>
            <a:off x="301752" y="1268760"/>
            <a:ext cx="8503920" cy="4824536"/>
          </a:xfrm>
        </p:spPr>
        <p:txBody>
          <a:bodyPr>
            <a:normAutofit/>
          </a:bodyPr>
          <a:lstStyle/>
          <a:p>
            <a:pPr marL="0" indent="0">
              <a:buNone/>
            </a:pPr>
            <a:r>
              <a:rPr lang="zh-TW" altLang="zh-TW" sz="2800" b="1" dirty="0" smtClean="0">
                <a:solidFill>
                  <a:srgbClr val="575D75"/>
                </a:solidFill>
              </a:rPr>
              <a:t>補充說明</a:t>
            </a:r>
            <a:r>
              <a:rPr lang="zh-TW" altLang="en-US" sz="2800" b="1" dirty="0" smtClean="0">
                <a:solidFill>
                  <a:srgbClr val="575D75"/>
                </a:solidFill>
              </a:rPr>
              <a:t>：</a:t>
            </a:r>
            <a:endParaRPr lang="zh-TW" altLang="zh-TW" sz="2800" b="1" dirty="0" smtClean="0">
              <a:solidFill>
                <a:srgbClr val="575D75"/>
              </a:solidFill>
            </a:endParaRPr>
          </a:p>
          <a:p>
            <a:pPr marL="514350" indent="-514350">
              <a:spcBef>
                <a:spcPts val="700"/>
              </a:spcBef>
              <a:buAutoNum type="arabicPeriod"/>
            </a:pPr>
            <a:r>
              <a:rPr lang="zh-TW" altLang="zh-TW" sz="2300" b="1" dirty="0" smtClean="0">
                <a:solidFill>
                  <a:srgbClr val="575D75"/>
                </a:solidFill>
              </a:rPr>
              <a:t>日本姊妹校目前由本校應用日語系教師負責聯繫洽談，研修名額主要開放給應用日語系學生。</a:t>
            </a:r>
            <a:endParaRPr lang="en-US" altLang="zh-TW" sz="2300" b="1" dirty="0" smtClean="0">
              <a:solidFill>
                <a:srgbClr val="575D75"/>
              </a:solidFill>
            </a:endParaRPr>
          </a:p>
          <a:p>
            <a:pPr marL="514350" indent="-514350">
              <a:spcBef>
                <a:spcPts val="700"/>
              </a:spcBef>
              <a:buAutoNum type="arabicPeriod"/>
            </a:pPr>
            <a:r>
              <a:rPr lang="zh-TW" altLang="zh-TW" sz="2300" b="1" dirty="0" smtClean="0">
                <a:solidFill>
                  <a:srgbClr val="575D75"/>
                </a:solidFill>
              </a:rPr>
              <a:t>美國</a:t>
            </a:r>
            <a:r>
              <a:rPr lang="zh-TW" altLang="zh-TW" sz="2300" b="1" dirty="0">
                <a:solidFill>
                  <a:srgbClr val="575D75"/>
                </a:solidFill>
              </a:rPr>
              <a:t>姊妹校另有舊金山州立大學及密西根大學弗林特分校，為本校目前有效之姊妹校，雙方之交換或合作計畫，尚需商議</a:t>
            </a:r>
            <a:r>
              <a:rPr lang="zh-TW" altLang="zh-TW" sz="2300" b="1" dirty="0" smtClean="0">
                <a:solidFill>
                  <a:srgbClr val="575D75"/>
                </a:solidFill>
              </a:rPr>
              <a:t>。</a:t>
            </a:r>
            <a:endParaRPr lang="en-US" altLang="zh-TW" sz="2300" b="1" dirty="0">
              <a:solidFill>
                <a:srgbClr val="575D75"/>
              </a:solidFill>
            </a:endParaRPr>
          </a:p>
          <a:p>
            <a:pPr marL="514350" indent="-514350">
              <a:spcBef>
                <a:spcPts val="700"/>
              </a:spcBef>
              <a:buAutoNum type="arabicPeriod"/>
            </a:pPr>
            <a:r>
              <a:rPr lang="zh-TW" altLang="zh-TW" sz="2300" b="1" dirty="0" smtClean="0">
                <a:solidFill>
                  <a:srgbClr val="575D75"/>
                </a:solidFill>
              </a:rPr>
              <a:t>美國</a:t>
            </a:r>
            <a:r>
              <a:rPr lang="zh-TW" altLang="zh-TW" sz="2300" b="1" dirty="0">
                <a:solidFill>
                  <a:srgbClr val="575D75"/>
                </a:solidFill>
              </a:rPr>
              <a:t>辛辛那提大學為本校目前有效之姊妹校</a:t>
            </a:r>
            <a:r>
              <a:rPr lang="en-US" altLang="zh-TW" sz="2300" b="1" dirty="0">
                <a:solidFill>
                  <a:srgbClr val="575D75"/>
                </a:solidFill>
              </a:rPr>
              <a:t>(</a:t>
            </a:r>
            <a:r>
              <a:rPr lang="zh-TW" altLang="zh-TW" sz="2300" b="1" dirty="0">
                <a:solidFill>
                  <a:srgbClr val="575D75"/>
                </a:solidFill>
              </a:rPr>
              <a:t>由資訊流通學院新簽立</a:t>
            </a:r>
            <a:r>
              <a:rPr lang="en-US" altLang="zh-TW" sz="2300" b="1" dirty="0">
                <a:solidFill>
                  <a:srgbClr val="575D75"/>
                </a:solidFill>
              </a:rPr>
              <a:t>)</a:t>
            </a:r>
            <a:r>
              <a:rPr lang="zh-TW" altLang="zh-TW" sz="2300" b="1" dirty="0">
                <a:solidFill>
                  <a:srgbClr val="575D75"/>
                </a:solidFill>
              </a:rPr>
              <a:t>，雙方之交換或合作計畫，尚需商議</a:t>
            </a:r>
            <a:r>
              <a:rPr lang="zh-TW" altLang="zh-TW" sz="2300" b="1" dirty="0" smtClean="0">
                <a:solidFill>
                  <a:srgbClr val="575D75"/>
                </a:solidFill>
              </a:rPr>
              <a:t>。</a:t>
            </a:r>
            <a:endParaRPr lang="en-US" altLang="zh-TW" sz="2300" b="1" dirty="0" smtClean="0">
              <a:solidFill>
                <a:srgbClr val="575D75"/>
              </a:solidFill>
            </a:endParaRPr>
          </a:p>
          <a:p>
            <a:pPr marL="514350" indent="-514350">
              <a:spcBef>
                <a:spcPts val="700"/>
              </a:spcBef>
              <a:buAutoNum type="arabicPeriod"/>
            </a:pPr>
            <a:r>
              <a:rPr lang="zh-TW" altLang="zh-TW" sz="2300" b="1" dirty="0" smtClean="0">
                <a:solidFill>
                  <a:srgbClr val="575D75"/>
                </a:solidFill>
              </a:rPr>
              <a:t>韓國</a:t>
            </a:r>
            <a:r>
              <a:rPr lang="zh-TW" altLang="zh-TW" sz="2300" b="1" dirty="0">
                <a:solidFill>
                  <a:srgbClr val="575D75"/>
                </a:solidFill>
              </a:rPr>
              <a:t>國立全北大學，現由研發處進行甄選作業，考量研修國家語言為英日之外的語種，且主要交換研修重點為韓語學習及文化體驗，目前仍獨立進行甄選，研修長度為一學期或一學年，未納入學海飛颺計畫。</a:t>
            </a:r>
          </a:p>
          <a:p>
            <a:endParaRPr lang="zh-TW" altLang="en-US" dirty="0">
              <a:solidFill>
                <a:srgbClr val="575D75"/>
              </a:solidFill>
            </a:endParaRPr>
          </a:p>
        </p:txBody>
      </p:sp>
    </p:spTree>
    <p:extLst>
      <p:ext uri="{BB962C8B-B14F-4D97-AF65-F5344CB8AC3E}">
        <p14:creationId xmlns:p14="http://schemas.microsoft.com/office/powerpoint/2010/main" val="27944027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juice\Desktop\學海說明會PPT版-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p:txBody>
          <a:bodyPr>
            <a:normAutofit/>
          </a:bodyPr>
          <a:lstStyle/>
          <a:p>
            <a:r>
              <a:rPr lang="zh-TW" altLang="en-US" sz="4000" b="1" spc="300" dirty="0" smtClean="0"/>
              <a:t>校內申請時程</a:t>
            </a:r>
            <a:r>
              <a:rPr lang="en-US" altLang="zh-TW" sz="4000" b="1" spc="300" dirty="0" smtClean="0"/>
              <a:t>-1</a:t>
            </a:r>
            <a:endParaRPr lang="zh-TW" altLang="en-US" sz="4000" b="1" spc="300" dirty="0"/>
          </a:p>
        </p:txBody>
      </p:sp>
      <p:sp>
        <p:nvSpPr>
          <p:cNvPr id="3" name="內容版面配置區 2"/>
          <p:cNvSpPr>
            <a:spLocks noGrp="1"/>
          </p:cNvSpPr>
          <p:nvPr>
            <p:ph sz="quarter" idx="1"/>
          </p:nvPr>
        </p:nvSpPr>
        <p:spPr>
          <a:xfrm>
            <a:off x="301752" y="1484784"/>
            <a:ext cx="8503920" cy="4572000"/>
          </a:xfrm>
        </p:spPr>
        <p:txBody>
          <a:bodyPr/>
          <a:lstStyle/>
          <a:p>
            <a:pPr marL="0" indent="0">
              <a:buNone/>
            </a:pPr>
            <a:r>
              <a:rPr lang="zh-TW" altLang="en-US" sz="2800" b="1" dirty="0" smtClean="0">
                <a:solidFill>
                  <a:srgbClr val="575D75"/>
                </a:solidFill>
              </a:rPr>
              <a:t>學海飛颺</a:t>
            </a:r>
            <a:r>
              <a:rPr lang="en-US" altLang="zh-TW" sz="2800" b="1" dirty="0">
                <a:solidFill>
                  <a:srgbClr val="575D75"/>
                </a:solidFill>
              </a:rPr>
              <a:t>/</a:t>
            </a:r>
            <a:r>
              <a:rPr lang="zh-TW" altLang="en-US" sz="2800" b="1" dirty="0" smtClean="0">
                <a:solidFill>
                  <a:srgbClr val="575D75"/>
                </a:solidFill>
              </a:rPr>
              <a:t>惜珠計畫</a:t>
            </a:r>
            <a:endParaRPr lang="en-US" altLang="zh-TW" sz="2800" b="1" dirty="0" smtClean="0">
              <a:solidFill>
                <a:srgbClr val="575D75"/>
              </a:solidFill>
            </a:endParaRPr>
          </a:p>
          <a:p>
            <a:pPr marL="0" indent="0">
              <a:buNone/>
            </a:pPr>
            <a:endParaRPr lang="zh-TW" altLang="en-US" dirty="0"/>
          </a:p>
        </p:txBody>
      </p:sp>
      <p:graphicFrame>
        <p:nvGraphicFramePr>
          <p:cNvPr id="4" name="表格 3"/>
          <p:cNvGraphicFramePr>
            <a:graphicFrameLocks noGrp="1"/>
          </p:cNvGraphicFramePr>
          <p:nvPr>
            <p:extLst>
              <p:ext uri="{D42A27DB-BD31-4B8C-83A1-F6EECF244321}">
                <p14:modId xmlns:p14="http://schemas.microsoft.com/office/powerpoint/2010/main" val="2570998298"/>
              </p:ext>
            </p:extLst>
          </p:nvPr>
        </p:nvGraphicFramePr>
        <p:xfrm>
          <a:off x="683568" y="2204867"/>
          <a:ext cx="7416824" cy="3456381"/>
        </p:xfrm>
        <a:graphic>
          <a:graphicData uri="http://schemas.openxmlformats.org/drawingml/2006/table">
            <a:tbl>
              <a:tblPr firstRow="1" firstCol="1" bandRow="1">
                <a:tableStyleId>{5C22544A-7EE6-4342-B048-85BDC9FD1C3A}</a:tableStyleId>
              </a:tblPr>
              <a:tblGrid>
                <a:gridCol w="1896872"/>
                <a:gridCol w="3339031"/>
                <a:gridCol w="2180921"/>
              </a:tblGrid>
              <a:tr h="454787">
                <a:tc>
                  <a:txBody>
                    <a:bodyPr/>
                    <a:lstStyle/>
                    <a:p>
                      <a:pPr algn="ctr">
                        <a:lnSpc>
                          <a:spcPts val="2500"/>
                        </a:lnSpc>
                        <a:spcAft>
                          <a:spcPts val="0"/>
                        </a:spcAft>
                      </a:pPr>
                      <a:r>
                        <a:rPr lang="zh-TW" sz="1400" b="1" kern="100" dirty="0">
                          <a:effectLst/>
                        </a:rPr>
                        <a:t>日期</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zh-TW" sz="1400" b="1" kern="100" dirty="0">
                          <a:effectLst/>
                        </a:rPr>
                        <a:t>內容</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zh-TW" sz="1400" b="1" kern="100">
                          <a:effectLst/>
                        </a:rPr>
                        <a:t>負責單位</a:t>
                      </a:r>
                      <a:r>
                        <a:rPr lang="en-US" sz="1400" b="1" kern="100">
                          <a:effectLst/>
                        </a:rPr>
                        <a:t>/</a:t>
                      </a:r>
                      <a:r>
                        <a:rPr lang="zh-TW" sz="1400" b="1" kern="100">
                          <a:effectLst/>
                        </a:rPr>
                        <a:t>辦理地點</a:t>
                      </a:r>
                      <a:endParaRPr lang="zh-TW" sz="14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454787">
                <a:tc>
                  <a:txBody>
                    <a:bodyPr/>
                    <a:lstStyle/>
                    <a:p>
                      <a:pPr algn="ctr">
                        <a:lnSpc>
                          <a:spcPts val="2500"/>
                        </a:lnSpc>
                        <a:spcAft>
                          <a:spcPts val="0"/>
                        </a:spcAft>
                      </a:pPr>
                      <a:r>
                        <a:rPr lang="en-US" sz="1400" b="1" kern="100">
                          <a:effectLst/>
                        </a:rPr>
                        <a:t>104/01/14</a:t>
                      </a:r>
                      <a:endParaRPr lang="zh-TW" sz="14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zh-TW" sz="1400" b="1" kern="100" dirty="0">
                          <a:solidFill>
                            <a:srgbClr val="575D75"/>
                          </a:solidFill>
                          <a:effectLst/>
                        </a:rPr>
                        <a:t>飛颺</a:t>
                      </a:r>
                      <a:r>
                        <a:rPr lang="en-US" sz="1400" b="1" kern="100" dirty="0">
                          <a:solidFill>
                            <a:srgbClr val="575D75"/>
                          </a:solidFill>
                          <a:effectLst/>
                        </a:rPr>
                        <a:t>/</a:t>
                      </a:r>
                      <a:r>
                        <a:rPr lang="zh-TW" sz="1400" b="1" kern="100" dirty="0">
                          <a:solidFill>
                            <a:srgbClr val="575D75"/>
                          </a:solidFill>
                          <a:effectLst/>
                        </a:rPr>
                        <a:t>惜珠計畫校內說明會議</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zh-TW" sz="1400" b="1" kern="100">
                          <a:solidFill>
                            <a:srgbClr val="575D75"/>
                          </a:solidFill>
                          <a:effectLst/>
                        </a:rPr>
                        <a:t>中商大樓</a:t>
                      </a:r>
                      <a:r>
                        <a:rPr lang="en-US" sz="1400" b="1" kern="100">
                          <a:solidFill>
                            <a:srgbClr val="575D75"/>
                          </a:solidFill>
                          <a:effectLst/>
                        </a:rPr>
                        <a:t>7303</a:t>
                      </a:r>
                      <a:r>
                        <a:rPr lang="zh-TW" sz="1400" b="1" kern="100">
                          <a:solidFill>
                            <a:srgbClr val="575D75"/>
                          </a:solidFill>
                          <a:effectLst/>
                        </a:rPr>
                        <a:t>研討室</a:t>
                      </a:r>
                      <a:endParaRPr lang="zh-TW" sz="1400" b="1" kern="10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454787">
                <a:tc>
                  <a:txBody>
                    <a:bodyPr/>
                    <a:lstStyle/>
                    <a:p>
                      <a:pPr algn="ctr">
                        <a:spcAft>
                          <a:spcPts val="0"/>
                        </a:spcAft>
                      </a:pPr>
                      <a:r>
                        <a:rPr lang="en-US" sz="1400" b="1" kern="100">
                          <a:effectLst/>
                        </a:rPr>
                        <a:t>104/01~03</a:t>
                      </a:r>
                      <a:endParaRPr lang="zh-TW" sz="14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zh-TW" sz="1400" b="1" kern="100" dirty="0">
                          <a:solidFill>
                            <a:srgbClr val="575D75"/>
                          </a:solidFill>
                          <a:effectLst/>
                        </a:rPr>
                        <a:t>學院</a:t>
                      </a:r>
                      <a:r>
                        <a:rPr lang="en-US" sz="1400" b="1" kern="100" dirty="0">
                          <a:solidFill>
                            <a:srgbClr val="575D75"/>
                          </a:solidFill>
                          <a:effectLst/>
                        </a:rPr>
                        <a:t>/</a:t>
                      </a:r>
                      <a:r>
                        <a:rPr lang="zh-TW" sz="1400" b="1" kern="100" dirty="0">
                          <a:solidFill>
                            <a:srgbClr val="575D75"/>
                          </a:solidFill>
                          <a:effectLst/>
                        </a:rPr>
                        <a:t>系所甄選</a:t>
                      </a:r>
                      <a:r>
                        <a:rPr lang="en-US" sz="1400" b="1" kern="100" dirty="0">
                          <a:solidFill>
                            <a:srgbClr val="575D75"/>
                          </a:solidFill>
                          <a:effectLst/>
                        </a:rPr>
                        <a:t>/</a:t>
                      </a:r>
                      <a:r>
                        <a:rPr lang="zh-TW" sz="1400" b="1" kern="100" dirty="0">
                          <a:solidFill>
                            <a:srgbClr val="575D75"/>
                          </a:solidFill>
                          <a:effectLst/>
                        </a:rPr>
                        <a:t>審查作業</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zh-TW" sz="1400" b="1" kern="100">
                          <a:solidFill>
                            <a:srgbClr val="575D75"/>
                          </a:solidFill>
                          <a:effectLst/>
                        </a:rPr>
                        <a:t>薦送學院</a:t>
                      </a:r>
                      <a:r>
                        <a:rPr lang="en-US" sz="1400" b="1" kern="100">
                          <a:solidFill>
                            <a:srgbClr val="575D75"/>
                          </a:solidFill>
                          <a:effectLst/>
                        </a:rPr>
                        <a:t>/</a:t>
                      </a:r>
                      <a:r>
                        <a:rPr lang="zh-TW" sz="1400" b="1" kern="100">
                          <a:solidFill>
                            <a:srgbClr val="575D75"/>
                          </a:solidFill>
                          <a:effectLst/>
                        </a:rPr>
                        <a:t>系所</a:t>
                      </a:r>
                      <a:endParaRPr lang="zh-TW" sz="1400" b="1" kern="10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454787">
                <a:tc>
                  <a:txBody>
                    <a:bodyPr/>
                    <a:lstStyle/>
                    <a:p>
                      <a:pPr algn="ctr">
                        <a:spcAft>
                          <a:spcPts val="0"/>
                        </a:spcAft>
                      </a:pPr>
                      <a:r>
                        <a:rPr lang="en-US" sz="1400" b="1" kern="100">
                          <a:effectLst/>
                        </a:rPr>
                        <a:t>104/03/11</a:t>
                      </a:r>
                      <a:r>
                        <a:rPr lang="zh-TW" sz="1400" b="1" kern="100">
                          <a:effectLst/>
                        </a:rPr>
                        <a:t>前</a:t>
                      </a:r>
                      <a:endParaRPr lang="zh-TW" sz="14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zh-TW" sz="1400" b="1" kern="100" dirty="0">
                          <a:solidFill>
                            <a:srgbClr val="575D75"/>
                          </a:solidFill>
                          <a:effectLst/>
                        </a:rPr>
                        <a:t>薦送學生書面相關資料繳交</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zh-TW" sz="1400" b="1" kern="100">
                          <a:solidFill>
                            <a:srgbClr val="575D75"/>
                          </a:solidFill>
                          <a:effectLst/>
                        </a:rPr>
                        <a:t>研發處</a:t>
                      </a:r>
                      <a:endParaRPr lang="zh-TW" sz="1400" b="1" kern="10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454787">
                <a:tc>
                  <a:txBody>
                    <a:bodyPr/>
                    <a:lstStyle/>
                    <a:p>
                      <a:pPr algn="ctr">
                        <a:spcAft>
                          <a:spcPts val="0"/>
                        </a:spcAft>
                      </a:pPr>
                      <a:r>
                        <a:rPr lang="en-US" sz="1400" b="1" kern="100">
                          <a:effectLst/>
                        </a:rPr>
                        <a:t>104/03/13</a:t>
                      </a:r>
                      <a:endParaRPr lang="zh-TW" sz="14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zh-TW" sz="1400" b="1" kern="100" dirty="0">
                          <a:solidFill>
                            <a:srgbClr val="575D75"/>
                          </a:solidFill>
                          <a:effectLst/>
                        </a:rPr>
                        <a:t>確認校選送學生名單</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1400" b="1" kern="100" dirty="0">
                          <a:solidFill>
                            <a:srgbClr val="575D75"/>
                          </a:solidFill>
                          <a:effectLst/>
                        </a:rPr>
                        <a:t>研發處</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727659">
                <a:tc>
                  <a:txBody>
                    <a:bodyPr/>
                    <a:lstStyle/>
                    <a:p>
                      <a:pPr algn="ctr">
                        <a:spcAft>
                          <a:spcPts val="0"/>
                        </a:spcAft>
                      </a:pPr>
                      <a:r>
                        <a:rPr lang="en-US" sz="1400" b="1" kern="100">
                          <a:effectLst/>
                        </a:rPr>
                        <a:t>104/03/14~03/27</a:t>
                      </a:r>
                      <a:r>
                        <a:rPr lang="zh-TW" sz="1400" b="1" kern="100">
                          <a:effectLst/>
                        </a:rPr>
                        <a:t>前</a:t>
                      </a:r>
                      <a:endParaRPr lang="zh-TW" sz="14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000"/>
                        </a:lnSpc>
                        <a:spcAft>
                          <a:spcPts val="0"/>
                        </a:spcAft>
                      </a:pPr>
                      <a:r>
                        <a:rPr lang="zh-TW" sz="1400" b="1" kern="100" dirty="0">
                          <a:solidFill>
                            <a:srgbClr val="575D75"/>
                          </a:solidFill>
                          <a:effectLst/>
                        </a:rPr>
                        <a:t>教育部計畫系統上傳計畫書等作業</a:t>
                      </a:r>
                    </a:p>
                    <a:p>
                      <a:pPr algn="ctr">
                        <a:lnSpc>
                          <a:spcPts val="2000"/>
                        </a:lnSpc>
                        <a:spcAft>
                          <a:spcPts val="0"/>
                        </a:spcAft>
                      </a:pPr>
                      <a:r>
                        <a:rPr lang="zh-TW" sz="1400" b="1" kern="100" dirty="0">
                          <a:solidFill>
                            <a:srgbClr val="575D75"/>
                          </a:solidFill>
                          <a:effectLst/>
                        </a:rPr>
                        <a:t>計畫書裝訂</a:t>
                      </a:r>
                      <a:r>
                        <a:rPr lang="en-US" sz="1400" b="1" kern="100" dirty="0">
                          <a:solidFill>
                            <a:srgbClr val="575D75"/>
                          </a:solidFill>
                          <a:effectLst/>
                        </a:rPr>
                        <a:t>.</a:t>
                      </a:r>
                      <a:r>
                        <a:rPr lang="zh-TW" sz="1400" b="1" kern="100" dirty="0">
                          <a:solidFill>
                            <a:srgbClr val="575D75"/>
                          </a:solidFill>
                          <a:effectLst/>
                        </a:rPr>
                        <a:t>核章</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1400" b="1" kern="100" dirty="0">
                          <a:solidFill>
                            <a:srgbClr val="575D75"/>
                          </a:solidFill>
                          <a:effectLst/>
                        </a:rPr>
                        <a:t>研發處</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454787">
                <a:tc>
                  <a:txBody>
                    <a:bodyPr/>
                    <a:lstStyle/>
                    <a:p>
                      <a:pPr algn="ctr">
                        <a:spcAft>
                          <a:spcPts val="0"/>
                        </a:spcAft>
                      </a:pPr>
                      <a:r>
                        <a:rPr lang="en-US" sz="1400" b="1" kern="100">
                          <a:effectLst/>
                        </a:rPr>
                        <a:t>104/03/31</a:t>
                      </a:r>
                      <a:r>
                        <a:rPr lang="zh-TW" sz="1400" b="1" kern="100">
                          <a:effectLst/>
                        </a:rPr>
                        <a:t>前</a:t>
                      </a:r>
                      <a:endParaRPr lang="zh-TW" sz="14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en-US" sz="1400" b="1" kern="100">
                          <a:solidFill>
                            <a:srgbClr val="575D75"/>
                          </a:solidFill>
                          <a:effectLst/>
                        </a:rPr>
                        <a:t>104</a:t>
                      </a:r>
                      <a:r>
                        <a:rPr lang="zh-TW" sz="1400" b="1" kern="100">
                          <a:solidFill>
                            <a:srgbClr val="575D75"/>
                          </a:solidFill>
                          <a:effectLst/>
                        </a:rPr>
                        <a:t>年度學海飛颺</a:t>
                      </a:r>
                      <a:r>
                        <a:rPr lang="en-US" sz="1400" b="1" kern="100">
                          <a:solidFill>
                            <a:srgbClr val="575D75"/>
                          </a:solidFill>
                          <a:effectLst/>
                        </a:rPr>
                        <a:t>/</a:t>
                      </a:r>
                      <a:r>
                        <a:rPr lang="zh-TW" sz="1400" b="1" kern="100">
                          <a:solidFill>
                            <a:srgbClr val="575D75"/>
                          </a:solidFill>
                          <a:effectLst/>
                        </a:rPr>
                        <a:t>惜珠計畫書寄送</a:t>
                      </a:r>
                      <a:endParaRPr lang="zh-TW" sz="1400" b="1" kern="10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1400" b="1" kern="100" dirty="0">
                          <a:solidFill>
                            <a:srgbClr val="575D75"/>
                          </a:solidFill>
                          <a:effectLst/>
                        </a:rPr>
                        <a:t>研發處</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2038107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juice\Desktop\學海說明會PPT版-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p:txBody>
          <a:bodyPr>
            <a:normAutofit/>
          </a:bodyPr>
          <a:lstStyle/>
          <a:p>
            <a:r>
              <a:rPr lang="zh-TW" altLang="en-US" sz="4000" b="1" spc="300" dirty="0" smtClean="0"/>
              <a:t>校內申請時程</a:t>
            </a:r>
            <a:r>
              <a:rPr lang="en-US" altLang="zh-TW" sz="4000" b="1" spc="300" dirty="0" smtClean="0"/>
              <a:t>-2</a:t>
            </a:r>
            <a:endParaRPr lang="zh-TW" altLang="en-US" sz="4000" b="1" spc="300" dirty="0"/>
          </a:p>
        </p:txBody>
      </p:sp>
      <p:sp>
        <p:nvSpPr>
          <p:cNvPr id="3" name="內容版面配置區 2"/>
          <p:cNvSpPr>
            <a:spLocks noGrp="1"/>
          </p:cNvSpPr>
          <p:nvPr>
            <p:ph sz="quarter" idx="1"/>
          </p:nvPr>
        </p:nvSpPr>
        <p:spPr>
          <a:xfrm>
            <a:off x="301752" y="1412776"/>
            <a:ext cx="8503920" cy="4572000"/>
          </a:xfrm>
        </p:spPr>
        <p:txBody>
          <a:bodyPr/>
          <a:lstStyle/>
          <a:p>
            <a:pPr marL="0" indent="0">
              <a:buNone/>
            </a:pPr>
            <a:r>
              <a:rPr lang="zh-TW" altLang="en-US" sz="2800" b="1" dirty="0" smtClean="0">
                <a:solidFill>
                  <a:srgbClr val="575D75"/>
                </a:solidFill>
              </a:rPr>
              <a:t>學海築夢計畫</a:t>
            </a:r>
            <a:endParaRPr lang="en-US" altLang="zh-TW" sz="2800" b="1" dirty="0" smtClean="0">
              <a:solidFill>
                <a:srgbClr val="575D75"/>
              </a:solidFill>
            </a:endParaRPr>
          </a:p>
          <a:p>
            <a:pPr marL="0" indent="0">
              <a:buNone/>
            </a:pPr>
            <a:endParaRPr lang="en-US" altLang="zh-TW" sz="2800" b="1" dirty="0" smtClean="0">
              <a:solidFill>
                <a:srgbClr val="575D75"/>
              </a:solidFill>
            </a:endParaRPr>
          </a:p>
          <a:p>
            <a:endParaRPr lang="en-US" altLang="zh-TW" dirty="0" smtClean="0">
              <a:solidFill>
                <a:srgbClr val="575D75"/>
              </a:solidFill>
            </a:endParaRPr>
          </a:p>
          <a:p>
            <a:endParaRPr lang="zh-TW" altLang="en-US" dirty="0">
              <a:solidFill>
                <a:srgbClr val="575D75"/>
              </a:solidFill>
            </a:endParaRPr>
          </a:p>
        </p:txBody>
      </p:sp>
      <p:graphicFrame>
        <p:nvGraphicFramePr>
          <p:cNvPr id="4" name="表格 3"/>
          <p:cNvGraphicFramePr>
            <a:graphicFrameLocks noGrp="1"/>
          </p:cNvGraphicFramePr>
          <p:nvPr>
            <p:extLst>
              <p:ext uri="{D42A27DB-BD31-4B8C-83A1-F6EECF244321}">
                <p14:modId xmlns:p14="http://schemas.microsoft.com/office/powerpoint/2010/main" val="2963466822"/>
              </p:ext>
            </p:extLst>
          </p:nvPr>
        </p:nvGraphicFramePr>
        <p:xfrm>
          <a:off x="611560" y="1985804"/>
          <a:ext cx="7776863" cy="3842768"/>
        </p:xfrm>
        <a:graphic>
          <a:graphicData uri="http://schemas.openxmlformats.org/drawingml/2006/table">
            <a:tbl>
              <a:tblPr firstRow="1" firstCol="1" bandRow="1">
                <a:tableStyleId>{5C22544A-7EE6-4342-B048-85BDC9FD1C3A}</a:tableStyleId>
              </a:tblPr>
              <a:tblGrid>
                <a:gridCol w="1924172"/>
                <a:gridCol w="3836468"/>
                <a:gridCol w="2016223"/>
              </a:tblGrid>
              <a:tr h="329946">
                <a:tc>
                  <a:txBody>
                    <a:bodyPr/>
                    <a:lstStyle/>
                    <a:p>
                      <a:pPr algn="ctr">
                        <a:lnSpc>
                          <a:spcPts val="2500"/>
                        </a:lnSpc>
                        <a:spcAft>
                          <a:spcPts val="0"/>
                        </a:spcAft>
                      </a:pPr>
                      <a:r>
                        <a:rPr lang="zh-TW" sz="1400" b="1" kern="100" dirty="0">
                          <a:effectLst/>
                        </a:rPr>
                        <a:t>日期</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zh-TW" sz="1400" b="1" kern="100" dirty="0">
                          <a:effectLst/>
                        </a:rPr>
                        <a:t>內容</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zh-TW" sz="1400" b="1" kern="100">
                          <a:effectLst/>
                        </a:rPr>
                        <a:t>負責單位</a:t>
                      </a:r>
                      <a:r>
                        <a:rPr lang="en-US" sz="1400" b="1" kern="100">
                          <a:effectLst/>
                        </a:rPr>
                        <a:t>/</a:t>
                      </a:r>
                      <a:r>
                        <a:rPr lang="zh-TW" sz="1400" b="1" kern="100">
                          <a:effectLst/>
                        </a:rPr>
                        <a:t>辦理地點</a:t>
                      </a:r>
                      <a:endParaRPr lang="zh-TW" sz="14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329946">
                <a:tc>
                  <a:txBody>
                    <a:bodyPr/>
                    <a:lstStyle/>
                    <a:p>
                      <a:pPr algn="ctr">
                        <a:lnSpc>
                          <a:spcPts val="2500"/>
                        </a:lnSpc>
                        <a:spcAft>
                          <a:spcPts val="0"/>
                        </a:spcAft>
                      </a:pPr>
                      <a:r>
                        <a:rPr lang="en-US" sz="1400" b="1" kern="100" dirty="0">
                          <a:effectLst/>
                        </a:rPr>
                        <a:t>104/01/14</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zh-TW" sz="1400" b="1" kern="100" dirty="0">
                          <a:solidFill>
                            <a:srgbClr val="575D75"/>
                          </a:solidFill>
                          <a:effectLst/>
                        </a:rPr>
                        <a:t>築夢計畫校內說明會議</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zh-TW" sz="1400" b="1" kern="100">
                          <a:solidFill>
                            <a:srgbClr val="575D75"/>
                          </a:solidFill>
                          <a:effectLst/>
                        </a:rPr>
                        <a:t>中商大樓</a:t>
                      </a:r>
                      <a:r>
                        <a:rPr lang="en-US" sz="1400" b="1" kern="100">
                          <a:solidFill>
                            <a:srgbClr val="575D75"/>
                          </a:solidFill>
                          <a:effectLst/>
                        </a:rPr>
                        <a:t>7303</a:t>
                      </a:r>
                      <a:r>
                        <a:rPr lang="zh-TW" sz="1400" b="1" kern="100">
                          <a:solidFill>
                            <a:srgbClr val="575D75"/>
                          </a:solidFill>
                          <a:effectLst/>
                        </a:rPr>
                        <a:t>研討室</a:t>
                      </a:r>
                      <a:endParaRPr lang="zh-TW" sz="1400" b="1" kern="10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527914">
                <a:tc>
                  <a:txBody>
                    <a:bodyPr/>
                    <a:lstStyle/>
                    <a:p>
                      <a:pPr algn="ctr">
                        <a:lnSpc>
                          <a:spcPts val="2500"/>
                        </a:lnSpc>
                        <a:spcAft>
                          <a:spcPts val="0"/>
                        </a:spcAft>
                      </a:pPr>
                      <a:r>
                        <a:rPr lang="en-US" sz="1400" b="1" kern="100" dirty="0">
                          <a:effectLst/>
                        </a:rPr>
                        <a:t>104/01~02</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000"/>
                        </a:lnSpc>
                        <a:spcAft>
                          <a:spcPts val="0"/>
                        </a:spcAft>
                      </a:pPr>
                      <a:r>
                        <a:rPr lang="zh-TW" sz="1400" b="1" kern="100" dirty="0">
                          <a:solidFill>
                            <a:srgbClr val="575D75"/>
                          </a:solidFill>
                          <a:effectLst/>
                        </a:rPr>
                        <a:t>子計畫申請人撰寫計畫</a:t>
                      </a:r>
                      <a:r>
                        <a:rPr lang="en-US" sz="1400" b="1" kern="100" dirty="0">
                          <a:solidFill>
                            <a:srgbClr val="575D75"/>
                          </a:solidFill>
                          <a:effectLst/>
                        </a:rPr>
                        <a:t>/</a:t>
                      </a:r>
                      <a:r>
                        <a:rPr lang="zh-TW" sz="1400" b="1" kern="100" dirty="0">
                          <a:solidFill>
                            <a:srgbClr val="575D75"/>
                          </a:solidFill>
                          <a:effectLst/>
                        </a:rPr>
                        <a:t>甄選選送生</a:t>
                      </a:r>
                    </a:p>
                    <a:p>
                      <a:pPr algn="ctr">
                        <a:lnSpc>
                          <a:spcPts val="2000"/>
                        </a:lnSpc>
                        <a:spcAft>
                          <a:spcPts val="0"/>
                        </a:spcAft>
                      </a:pPr>
                      <a:r>
                        <a:rPr lang="zh-TW" sz="1400" b="1" kern="100" dirty="0">
                          <a:solidFill>
                            <a:srgbClr val="575D75"/>
                          </a:solidFill>
                          <a:effectLst/>
                        </a:rPr>
                        <a:t>學院甄選</a:t>
                      </a:r>
                      <a:r>
                        <a:rPr lang="en-US" sz="1400" b="1" kern="100" dirty="0">
                          <a:solidFill>
                            <a:srgbClr val="575D75"/>
                          </a:solidFill>
                          <a:effectLst/>
                        </a:rPr>
                        <a:t>/</a:t>
                      </a:r>
                      <a:r>
                        <a:rPr lang="zh-TW" sz="1400" b="1" kern="100" dirty="0">
                          <a:solidFill>
                            <a:srgbClr val="575D75"/>
                          </a:solidFill>
                          <a:effectLst/>
                        </a:rPr>
                        <a:t>審查所屬子計畫作業</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zh-TW" sz="1400" b="1" kern="100">
                          <a:solidFill>
                            <a:srgbClr val="575D75"/>
                          </a:solidFill>
                          <a:effectLst/>
                        </a:rPr>
                        <a:t>學院</a:t>
                      </a:r>
                      <a:r>
                        <a:rPr lang="en-US" sz="1400" b="1" kern="100">
                          <a:solidFill>
                            <a:srgbClr val="575D75"/>
                          </a:solidFill>
                          <a:effectLst/>
                        </a:rPr>
                        <a:t>/</a:t>
                      </a:r>
                      <a:r>
                        <a:rPr lang="zh-TW" sz="1400" b="1" kern="100">
                          <a:solidFill>
                            <a:srgbClr val="575D75"/>
                          </a:solidFill>
                          <a:effectLst/>
                        </a:rPr>
                        <a:t>子計畫申請人</a:t>
                      </a:r>
                      <a:endParaRPr lang="zh-TW" sz="1400" b="1" kern="10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527914">
                <a:tc>
                  <a:txBody>
                    <a:bodyPr/>
                    <a:lstStyle/>
                    <a:p>
                      <a:pPr algn="ctr">
                        <a:spcAft>
                          <a:spcPts val="0"/>
                        </a:spcAft>
                      </a:pPr>
                      <a:r>
                        <a:rPr lang="en-US" sz="1400" b="1" kern="100" dirty="0">
                          <a:effectLst/>
                        </a:rPr>
                        <a:t>104/02/13</a:t>
                      </a:r>
                      <a:r>
                        <a:rPr lang="zh-TW" sz="1400" b="1" kern="100" dirty="0">
                          <a:effectLst/>
                        </a:rPr>
                        <a:t>前</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000"/>
                        </a:lnSpc>
                        <a:spcAft>
                          <a:spcPts val="0"/>
                        </a:spcAft>
                      </a:pPr>
                      <a:r>
                        <a:rPr lang="zh-TW" sz="1400" b="1" kern="100" dirty="0">
                          <a:solidFill>
                            <a:srgbClr val="575D75"/>
                          </a:solidFill>
                          <a:effectLst/>
                        </a:rPr>
                        <a:t>學院確認薦送之所屬子計畫</a:t>
                      </a:r>
                    </a:p>
                    <a:p>
                      <a:pPr algn="ctr">
                        <a:lnSpc>
                          <a:spcPts val="2000"/>
                        </a:lnSpc>
                        <a:spcAft>
                          <a:spcPts val="0"/>
                        </a:spcAft>
                      </a:pPr>
                      <a:r>
                        <a:rPr lang="zh-TW" sz="1400" b="1" kern="100" dirty="0">
                          <a:solidFill>
                            <a:srgbClr val="575D75"/>
                          </a:solidFill>
                          <a:effectLst/>
                        </a:rPr>
                        <a:t>獲薦送子計畫申請人將計畫資料送交研發處</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zh-TW" sz="1400" b="1" kern="100">
                          <a:solidFill>
                            <a:srgbClr val="575D75"/>
                          </a:solidFill>
                          <a:effectLst/>
                        </a:rPr>
                        <a:t>薦送學院</a:t>
                      </a:r>
                      <a:r>
                        <a:rPr lang="en-US" sz="1400" b="1" kern="100">
                          <a:solidFill>
                            <a:srgbClr val="575D75"/>
                          </a:solidFill>
                          <a:effectLst/>
                        </a:rPr>
                        <a:t>/</a:t>
                      </a:r>
                      <a:r>
                        <a:rPr lang="zh-TW" sz="1400" b="1" kern="100">
                          <a:solidFill>
                            <a:srgbClr val="575D75"/>
                          </a:solidFill>
                          <a:effectLst/>
                        </a:rPr>
                        <a:t>研發處</a:t>
                      </a:r>
                      <a:endParaRPr lang="zh-TW" sz="1400" b="1" kern="10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527914">
                <a:tc>
                  <a:txBody>
                    <a:bodyPr/>
                    <a:lstStyle/>
                    <a:p>
                      <a:pPr algn="ctr">
                        <a:spcAft>
                          <a:spcPts val="0"/>
                        </a:spcAft>
                      </a:pPr>
                      <a:r>
                        <a:rPr lang="en-US" sz="1400" b="1" kern="100">
                          <a:effectLst/>
                        </a:rPr>
                        <a:t>104/02/13~02/26</a:t>
                      </a:r>
                      <a:r>
                        <a:rPr lang="zh-TW" sz="1400" b="1" kern="100">
                          <a:effectLst/>
                        </a:rPr>
                        <a:t>前</a:t>
                      </a:r>
                      <a:endParaRPr lang="zh-TW" sz="14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000"/>
                        </a:lnSpc>
                        <a:spcAft>
                          <a:spcPts val="0"/>
                        </a:spcAft>
                      </a:pPr>
                      <a:r>
                        <a:rPr lang="zh-TW" sz="1400" b="1" kern="100" dirty="0">
                          <a:solidFill>
                            <a:srgbClr val="575D75"/>
                          </a:solidFill>
                          <a:effectLst/>
                        </a:rPr>
                        <a:t>校審查學院薦送子計畫</a:t>
                      </a:r>
                    </a:p>
                    <a:p>
                      <a:pPr algn="ctr">
                        <a:lnSpc>
                          <a:spcPts val="2000"/>
                        </a:lnSpc>
                        <a:spcAft>
                          <a:spcPts val="0"/>
                        </a:spcAft>
                      </a:pPr>
                      <a:r>
                        <a:rPr lang="zh-TW" sz="1400" b="1" kern="100" dirty="0">
                          <a:solidFill>
                            <a:srgbClr val="575D75"/>
                          </a:solidFill>
                          <a:effectLst/>
                        </a:rPr>
                        <a:t>確認校薦送之子計畫案</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1400" b="1" kern="100" dirty="0">
                          <a:solidFill>
                            <a:srgbClr val="575D75"/>
                          </a:solidFill>
                          <a:effectLst/>
                        </a:rPr>
                        <a:t>研發處</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527914">
                <a:tc>
                  <a:txBody>
                    <a:bodyPr/>
                    <a:lstStyle/>
                    <a:p>
                      <a:pPr algn="ctr">
                        <a:spcAft>
                          <a:spcPts val="0"/>
                        </a:spcAft>
                      </a:pPr>
                      <a:r>
                        <a:rPr lang="en-US" sz="1400" b="1" kern="100">
                          <a:effectLst/>
                        </a:rPr>
                        <a:t>104/02/27~03/13</a:t>
                      </a:r>
                      <a:r>
                        <a:rPr lang="zh-TW" sz="1400" b="1" kern="100">
                          <a:effectLst/>
                        </a:rPr>
                        <a:t>前</a:t>
                      </a:r>
                      <a:endParaRPr lang="zh-TW" sz="14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000"/>
                        </a:lnSpc>
                        <a:spcAft>
                          <a:spcPts val="0"/>
                        </a:spcAft>
                      </a:pPr>
                      <a:r>
                        <a:rPr lang="zh-TW" sz="1400" b="1" kern="100" dirty="0">
                          <a:solidFill>
                            <a:srgbClr val="575D75"/>
                          </a:solidFill>
                          <a:effectLst/>
                        </a:rPr>
                        <a:t>子計畫申請人修正計畫</a:t>
                      </a:r>
                    </a:p>
                    <a:p>
                      <a:pPr algn="ctr">
                        <a:lnSpc>
                          <a:spcPts val="2000"/>
                        </a:lnSpc>
                        <a:spcAft>
                          <a:spcPts val="0"/>
                        </a:spcAft>
                      </a:pPr>
                      <a:r>
                        <a:rPr lang="zh-TW" sz="1400" b="1" kern="100" dirty="0">
                          <a:solidFill>
                            <a:srgbClr val="575D75"/>
                          </a:solidFill>
                          <a:effectLst/>
                        </a:rPr>
                        <a:t>計畫書資料送交研發處</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1400" b="1" kern="100" dirty="0">
                          <a:solidFill>
                            <a:srgbClr val="575D75"/>
                          </a:solidFill>
                          <a:effectLst/>
                        </a:rPr>
                        <a:t>子計畫申請人</a:t>
                      </a:r>
                      <a:r>
                        <a:rPr lang="en-US" sz="1400" b="1" kern="100" dirty="0">
                          <a:solidFill>
                            <a:srgbClr val="575D75"/>
                          </a:solidFill>
                          <a:effectLst/>
                        </a:rPr>
                        <a:t>/</a:t>
                      </a:r>
                      <a:r>
                        <a:rPr lang="zh-TW" sz="1400" b="1" kern="100" dirty="0">
                          <a:solidFill>
                            <a:srgbClr val="575D75"/>
                          </a:solidFill>
                          <a:effectLst/>
                        </a:rPr>
                        <a:t>研發處</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527914">
                <a:tc>
                  <a:txBody>
                    <a:bodyPr/>
                    <a:lstStyle/>
                    <a:p>
                      <a:pPr algn="ctr">
                        <a:spcAft>
                          <a:spcPts val="0"/>
                        </a:spcAft>
                      </a:pPr>
                      <a:r>
                        <a:rPr lang="en-US" sz="1400" b="1" kern="100">
                          <a:effectLst/>
                        </a:rPr>
                        <a:t>104/03/14~03/27</a:t>
                      </a:r>
                      <a:r>
                        <a:rPr lang="zh-TW" sz="1400" b="1" kern="100">
                          <a:effectLst/>
                        </a:rPr>
                        <a:t>前</a:t>
                      </a:r>
                      <a:endParaRPr lang="zh-TW" sz="14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indent="304800">
                        <a:lnSpc>
                          <a:spcPts val="2000"/>
                        </a:lnSpc>
                        <a:spcAft>
                          <a:spcPts val="0"/>
                        </a:spcAft>
                      </a:pPr>
                      <a:r>
                        <a:rPr lang="zh-TW" sz="1400" b="1" kern="100" dirty="0">
                          <a:solidFill>
                            <a:srgbClr val="575D75"/>
                          </a:solidFill>
                          <a:effectLst/>
                        </a:rPr>
                        <a:t>教育部計畫系統上傳學校計畫書等作業</a:t>
                      </a:r>
                    </a:p>
                    <a:p>
                      <a:pPr algn="ctr">
                        <a:lnSpc>
                          <a:spcPts val="2000"/>
                        </a:lnSpc>
                        <a:spcAft>
                          <a:spcPts val="0"/>
                        </a:spcAft>
                      </a:pPr>
                      <a:r>
                        <a:rPr lang="zh-TW" sz="1400" b="1" kern="100" dirty="0">
                          <a:solidFill>
                            <a:srgbClr val="575D75"/>
                          </a:solidFill>
                          <a:effectLst/>
                        </a:rPr>
                        <a:t>計畫書裝訂</a:t>
                      </a:r>
                      <a:r>
                        <a:rPr lang="en-US" sz="1400" b="1" kern="100" dirty="0">
                          <a:solidFill>
                            <a:srgbClr val="575D75"/>
                          </a:solidFill>
                          <a:effectLst/>
                        </a:rPr>
                        <a:t>.</a:t>
                      </a:r>
                      <a:r>
                        <a:rPr lang="zh-TW" sz="1400" b="1" kern="100" dirty="0">
                          <a:solidFill>
                            <a:srgbClr val="575D75"/>
                          </a:solidFill>
                          <a:effectLst/>
                        </a:rPr>
                        <a:t>核章</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zh-TW" sz="1400" b="1" kern="100" dirty="0">
                          <a:solidFill>
                            <a:srgbClr val="575D75"/>
                          </a:solidFill>
                          <a:effectLst/>
                        </a:rPr>
                        <a:t>研發處</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329946">
                <a:tc>
                  <a:txBody>
                    <a:bodyPr/>
                    <a:lstStyle/>
                    <a:p>
                      <a:pPr algn="ctr">
                        <a:spcAft>
                          <a:spcPts val="0"/>
                        </a:spcAft>
                      </a:pPr>
                      <a:r>
                        <a:rPr lang="en-US" sz="1400" b="1" kern="100">
                          <a:effectLst/>
                        </a:rPr>
                        <a:t>104/03/31</a:t>
                      </a:r>
                      <a:r>
                        <a:rPr lang="zh-TW" sz="1400" b="1" kern="100">
                          <a:effectLst/>
                        </a:rPr>
                        <a:t>前</a:t>
                      </a:r>
                      <a:endParaRPr lang="zh-TW" sz="14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500"/>
                        </a:lnSpc>
                        <a:spcAft>
                          <a:spcPts val="0"/>
                        </a:spcAft>
                      </a:pPr>
                      <a:r>
                        <a:rPr lang="en-US" sz="1400" b="1" kern="100" dirty="0">
                          <a:solidFill>
                            <a:srgbClr val="575D75"/>
                          </a:solidFill>
                          <a:effectLst/>
                        </a:rPr>
                        <a:t>104</a:t>
                      </a:r>
                      <a:r>
                        <a:rPr lang="zh-TW" sz="1400" b="1" kern="100" dirty="0">
                          <a:solidFill>
                            <a:srgbClr val="575D75"/>
                          </a:solidFill>
                          <a:effectLst/>
                        </a:rPr>
                        <a:t>年度學海築夢計畫書寄送</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1400" b="1" kern="100" dirty="0">
                          <a:solidFill>
                            <a:srgbClr val="575D75"/>
                          </a:solidFill>
                          <a:effectLst/>
                        </a:rPr>
                        <a:t>中正大樓三樓研發處</a:t>
                      </a:r>
                      <a:endParaRPr lang="zh-TW" sz="1400" b="1" kern="100" dirty="0">
                        <a:solidFill>
                          <a:srgbClr val="575D75"/>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190049">
                <a:tc gridSpan="3">
                  <a:txBody>
                    <a:bodyPr/>
                    <a:lstStyle/>
                    <a:p>
                      <a:pPr algn="just">
                        <a:spcAft>
                          <a:spcPts val="0"/>
                        </a:spcAft>
                      </a:pPr>
                      <a:r>
                        <a:rPr lang="zh-TW" sz="1400" b="1" kern="100" dirty="0">
                          <a:effectLst/>
                        </a:rPr>
                        <a:t>備註</a:t>
                      </a:r>
                      <a:r>
                        <a:rPr lang="en-US" sz="1400" b="1" kern="100" dirty="0">
                          <a:effectLst/>
                        </a:rPr>
                        <a:t>:</a:t>
                      </a:r>
                      <a:r>
                        <a:rPr lang="zh-TW" sz="1400" b="1" kern="100" dirty="0">
                          <a:effectLst/>
                        </a:rPr>
                        <a:t>申請學海築夢計畫學生，需配合所屬系所計畫申請教師之作業時程</a:t>
                      </a:r>
                      <a:endParaRPr lang="zh-TW" sz="1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hMerge="1">
                  <a:txBody>
                    <a:bodyPr/>
                    <a:lstStyle/>
                    <a:p>
                      <a:endParaRPr lang="zh-TW" altLang="en-US"/>
                    </a:p>
                  </a:txBody>
                  <a:tcPr/>
                </a:tc>
                <a:tc hMerge="1">
                  <a:txBody>
                    <a:bodyPr/>
                    <a:lstStyle/>
                    <a:p>
                      <a:endParaRPr lang="zh-TW" altLang="en-US"/>
                    </a:p>
                  </a:txBody>
                  <a:tcPr/>
                </a:tc>
              </a:tr>
            </a:tbl>
          </a:graphicData>
        </a:graphic>
      </p:graphicFrame>
    </p:spTree>
    <p:extLst>
      <p:ext uri="{BB962C8B-B14F-4D97-AF65-F5344CB8AC3E}">
        <p14:creationId xmlns:p14="http://schemas.microsoft.com/office/powerpoint/2010/main" val="21977613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C:\Users\juice\Desktop\學海說明會PPT版-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內容版面配置區 2"/>
          <p:cNvSpPr>
            <a:spLocks noGrp="1"/>
          </p:cNvSpPr>
          <p:nvPr>
            <p:ph sz="quarter" idx="1"/>
          </p:nvPr>
        </p:nvSpPr>
        <p:spPr>
          <a:xfrm>
            <a:off x="373760" y="1268760"/>
            <a:ext cx="8302696" cy="4572000"/>
          </a:xfrm>
        </p:spPr>
        <p:txBody>
          <a:bodyPr/>
          <a:lstStyle/>
          <a:p>
            <a:pPr>
              <a:spcAft>
                <a:spcPts val="600"/>
              </a:spcAft>
              <a:buFont typeface="Arial" panose="020B0604020202020204" pitchFamily="34" charset="0"/>
              <a:buChar char="•"/>
            </a:pPr>
            <a:r>
              <a:rPr lang="en-US" altLang="zh-TW" sz="2800" b="1" dirty="0">
                <a:solidFill>
                  <a:srgbClr val="575D75"/>
                </a:solidFill>
              </a:rPr>
              <a:t>104</a:t>
            </a:r>
            <a:r>
              <a:rPr lang="zh-TW" altLang="zh-TW" sz="2800" b="1" dirty="0">
                <a:solidFill>
                  <a:srgbClr val="575D75"/>
                </a:solidFill>
              </a:rPr>
              <a:t>年度教育部「學海系列計畫」校內申請作業期限截止後，逾期不</a:t>
            </a:r>
            <a:r>
              <a:rPr lang="zh-TW" altLang="zh-TW" sz="2800" b="1" dirty="0" smtClean="0">
                <a:solidFill>
                  <a:srgbClr val="575D75"/>
                </a:solidFill>
              </a:rPr>
              <a:t>候</a:t>
            </a:r>
            <a:endParaRPr lang="en-US" altLang="zh-TW" sz="2800" b="1" dirty="0" smtClean="0">
              <a:solidFill>
                <a:srgbClr val="575D75"/>
              </a:solidFill>
            </a:endParaRPr>
          </a:p>
          <a:p>
            <a:pPr>
              <a:spcAft>
                <a:spcPts val="600"/>
              </a:spcAft>
              <a:buFont typeface="Arial" panose="020B0604020202020204" pitchFamily="34" charset="0"/>
              <a:buChar char="•"/>
            </a:pPr>
            <a:r>
              <a:rPr lang="zh-TW" altLang="en-US" sz="2800" b="1" dirty="0" smtClean="0">
                <a:solidFill>
                  <a:srgbClr val="575D75"/>
                </a:solidFill>
              </a:rPr>
              <a:t>內容</a:t>
            </a:r>
            <a:r>
              <a:rPr lang="zh-TW" altLang="zh-TW" sz="2800" b="1" dirty="0">
                <a:solidFill>
                  <a:srgbClr val="575D75"/>
                </a:solidFill>
              </a:rPr>
              <a:t>同學及教師的</a:t>
            </a:r>
            <a:r>
              <a:rPr lang="zh-TW" altLang="zh-TW" sz="2800" b="1" dirty="0" smtClean="0">
                <a:solidFill>
                  <a:srgbClr val="575D75"/>
                </a:solidFill>
              </a:rPr>
              <a:t>申請</a:t>
            </a:r>
            <a:r>
              <a:rPr lang="zh-TW" altLang="en-US" sz="2800" b="1" dirty="0" smtClean="0">
                <a:solidFill>
                  <a:srgbClr val="575D75"/>
                </a:solidFill>
              </a:rPr>
              <a:t>案</a:t>
            </a:r>
            <a:r>
              <a:rPr lang="zh-TW" altLang="zh-TW" sz="2800" b="1" dirty="0" smtClean="0">
                <a:solidFill>
                  <a:srgbClr val="575D75"/>
                </a:solidFill>
              </a:rPr>
              <a:t>不一定</a:t>
            </a:r>
            <a:r>
              <a:rPr lang="zh-TW" altLang="zh-TW" sz="2800" b="1" dirty="0">
                <a:solidFill>
                  <a:srgbClr val="575D75"/>
                </a:solidFill>
              </a:rPr>
              <a:t>通過，在教育部未正式核定前</a:t>
            </a:r>
            <a:r>
              <a:rPr lang="en-US" altLang="zh-TW" sz="2800" b="1" dirty="0">
                <a:solidFill>
                  <a:srgbClr val="575D75"/>
                </a:solidFill>
              </a:rPr>
              <a:t>(</a:t>
            </a:r>
            <a:r>
              <a:rPr lang="zh-TW" altLang="zh-TW" sz="2800" b="1" dirty="0">
                <a:solidFill>
                  <a:srgbClr val="575D75"/>
                </a:solidFill>
              </a:rPr>
              <a:t>五月三十一日</a:t>
            </a:r>
            <a:r>
              <a:rPr lang="en-US" altLang="zh-TW" sz="2800" b="1" dirty="0">
                <a:solidFill>
                  <a:srgbClr val="575D75"/>
                </a:solidFill>
              </a:rPr>
              <a:t>)</a:t>
            </a:r>
            <a:r>
              <a:rPr lang="zh-TW" altLang="zh-TW" sz="2800" b="1" dirty="0">
                <a:solidFill>
                  <a:srgbClr val="575D75"/>
                </a:solidFill>
              </a:rPr>
              <a:t>，請勿產生任何</a:t>
            </a:r>
            <a:r>
              <a:rPr lang="zh-TW" altLang="zh-TW" sz="2800" b="1" dirty="0" smtClean="0">
                <a:solidFill>
                  <a:srgbClr val="575D75"/>
                </a:solidFill>
              </a:rPr>
              <a:t>費用</a:t>
            </a:r>
            <a:endParaRPr lang="zh-TW" altLang="zh-TW" sz="2800" b="1" dirty="0">
              <a:solidFill>
                <a:srgbClr val="575D75"/>
              </a:solidFill>
            </a:endParaRPr>
          </a:p>
          <a:p>
            <a:pPr>
              <a:spcAft>
                <a:spcPts val="600"/>
              </a:spcAft>
              <a:buFont typeface="Arial" panose="020B0604020202020204" pitchFamily="34" charset="0"/>
              <a:buChar char="•"/>
            </a:pPr>
            <a:r>
              <a:rPr lang="zh-TW" altLang="zh-TW" sz="2800" b="1" dirty="0">
                <a:solidFill>
                  <a:srgbClr val="575D75"/>
                </a:solidFill>
              </a:rPr>
              <a:t>簽證不一定通過，同學務必於取得簽證後，再進行匯款或購置</a:t>
            </a:r>
            <a:r>
              <a:rPr lang="zh-TW" altLang="zh-TW" sz="2800" b="1" dirty="0" smtClean="0">
                <a:solidFill>
                  <a:srgbClr val="575D75"/>
                </a:solidFill>
              </a:rPr>
              <a:t>機票</a:t>
            </a:r>
            <a:endParaRPr lang="zh-TW" altLang="zh-TW" sz="2800" b="1" dirty="0">
              <a:solidFill>
                <a:srgbClr val="575D75"/>
              </a:solidFill>
            </a:endParaRPr>
          </a:p>
          <a:p>
            <a:pPr>
              <a:buFont typeface="Arial" panose="020B0604020202020204" pitchFamily="34" charset="0"/>
              <a:buChar char="•"/>
            </a:pPr>
            <a:r>
              <a:rPr lang="zh-TW" altLang="zh-TW" sz="2800" b="1" dirty="0">
                <a:solidFill>
                  <a:srgbClr val="575D75"/>
                </a:solidFill>
              </a:rPr>
              <a:t>提醒同學出國研修或實後，於教育部本計畫網站上傳之心得報告，勿呈現個人基本資料</a:t>
            </a:r>
            <a:r>
              <a:rPr lang="en-US" altLang="zh-TW" sz="2800" b="1" dirty="0">
                <a:solidFill>
                  <a:srgbClr val="575D75"/>
                </a:solidFill>
              </a:rPr>
              <a:t>(</a:t>
            </a:r>
            <a:r>
              <a:rPr lang="zh-TW" altLang="zh-TW" sz="2800" b="1" dirty="0">
                <a:solidFill>
                  <a:srgbClr val="575D75"/>
                </a:solidFill>
              </a:rPr>
              <a:t>身分證字號、出生年月日、住址、電話等</a:t>
            </a:r>
            <a:r>
              <a:rPr lang="en-US" altLang="zh-TW" sz="2800" b="1" dirty="0">
                <a:solidFill>
                  <a:srgbClr val="575D75"/>
                </a:solidFill>
              </a:rPr>
              <a:t>)</a:t>
            </a:r>
            <a:endParaRPr lang="zh-TW" altLang="zh-TW" sz="2800" b="1" dirty="0">
              <a:solidFill>
                <a:srgbClr val="575D75"/>
              </a:solidFill>
            </a:endParaRPr>
          </a:p>
          <a:p>
            <a:pPr>
              <a:buFont typeface="Arial" panose="020B0604020202020204" pitchFamily="34" charset="0"/>
              <a:buChar char="•"/>
            </a:pPr>
            <a:endParaRPr lang="zh-TW" altLang="en-US" dirty="0">
              <a:solidFill>
                <a:srgbClr val="575D75"/>
              </a:solidFill>
            </a:endParaRPr>
          </a:p>
        </p:txBody>
      </p:sp>
      <p:sp>
        <p:nvSpPr>
          <p:cNvPr id="6" name="標題 1"/>
          <p:cNvSpPr txBox="1">
            <a:spLocks/>
          </p:cNvSpPr>
          <p:nvPr/>
        </p:nvSpPr>
        <p:spPr>
          <a:xfrm>
            <a:off x="301752" y="228600"/>
            <a:ext cx="8534400" cy="758952"/>
          </a:xfrm>
          <a:prstGeom prst="rect">
            <a:avLst/>
          </a:prstGeom>
        </p:spPr>
        <p:txBody>
          <a:bodyPr vert="horz" anchor="b">
            <a:normAutofit/>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zh-TW" altLang="en-US" sz="4000" b="1" spc="300" dirty="0" smtClean="0"/>
              <a:t>重要叮嚀</a:t>
            </a:r>
            <a:endParaRPr lang="zh-TW" altLang="en-US" sz="4000" b="1" spc="300" dirty="0"/>
          </a:p>
        </p:txBody>
      </p:sp>
    </p:spTree>
    <p:extLst>
      <p:ext uri="{BB962C8B-B14F-4D97-AF65-F5344CB8AC3E}">
        <p14:creationId xmlns:p14="http://schemas.microsoft.com/office/powerpoint/2010/main" val="12994941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C:\Users\juice\Desktop\學海說明會PPT版-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內容版面配置區 2"/>
          <p:cNvSpPr>
            <a:spLocks noGrp="1"/>
          </p:cNvSpPr>
          <p:nvPr>
            <p:ph sz="quarter" idx="1"/>
          </p:nvPr>
        </p:nvSpPr>
        <p:spPr>
          <a:xfrm>
            <a:off x="373760" y="1268760"/>
            <a:ext cx="8302696" cy="4572000"/>
          </a:xfrm>
        </p:spPr>
        <p:txBody>
          <a:bodyPr/>
          <a:lstStyle/>
          <a:p>
            <a:pPr marL="0" indent="0" algn="ctr">
              <a:buNone/>
            </a:pPr>
            <a:r>
              <a:rPr lang="zh-TW" altLang="zh-TW" sz="2000" b="1" dirty="0"/>
              <a:t>本校</a:t>
            </a:r>
            <a:r>
              <a:rPr lang="en-US" altLang="zh-TW" sz="2000" b="1" dirty="0"/>
              <a:t>101</a:t>
            </a:r>
            <a:r>
              <a:rPr lang="zh-TW" altLang="zh-TW" sz="2000" b="1" dirty="0"/>
              <a:t>年度</a:t>
            </a:r>
            <a:r>
              <a:rPr lang="en-US" altLang="zh-TW" sz="2000" b="1" dirty="0"/>
              <a:t>~103</a:t>
            </a:r>
            <a:r>
              <a:rPr lang="zh-TW" altLang="zh-TW" sz="2000" b="1" dirty="0"/>
              <a:t>年度申請學海系列計畫獲獎助學生資料</a:t>
            </a:r>
            <a:r>
              <a:rPr lang="zh-TW" altLang="zh-TW" sz="2000" b="1" dirty="0" smtClean="0"/>
              <a:t>表</a:t>
            </a:r>
            <a:endParaRPr lang="en-US" altLang="zh-TW" sz="2000" b="1" dirty="0" smtClean="0"/>
          </a:p>
          <a:p>
            <a:pPr marL="0" indent="0">
              <a:buNone/>
            </a:pPr>
            <a:endParaRPr lang="zh-TW" altLang="en-US" dirty="0">
              <a:solidFill>
                <a:srgbClr val="575D75"/>
              </a:solidFill>
            </a:endParaRPr>
          </a:p>
        </p:txBody>
      </p:sp>
      <p:sp>
        <p:nvSpPr>
          <p:cNvPr id="6" name="標題 1"/>
          <p:cNvSpPr txBox="1">
            <a:spLocks/>
          </p:cNvSpPr>
          <p:nvPr/>
        </p:nvSpPr>
        <p:spPr>
          <a:xfrm>
            <a:off x="301752" y="228600"/>
            <a:ext cx="8534400" cy="758952"/>
          </a:xfrm>
          <a:prstGeom prst="rect">
            <a:avLst/>
          </a:prstGeom>
        </p:spPr>
        <p:txBody>
          <a:bodyPr vert="horz" anchor="b">
            <a:normAutofit/>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zh-TW" altLang="en-US" sz="4000" b="1" spc="300" dirty="0" smtClean="0"/>
              <a:t>獎助情形</a:t>
            </a:r>
            <a:endParaRPr lang="zh-TW" altLang="en-US" sz="4000" b="1" spc="300" dirty="0"/>
          </a:p>
        </p:txBody>
      </p:sp>
      <p:graphicFrame>
        <p:nvGraphicFramePr>
          <p:cNvPr id="2" name="表格 1"/>
          <p:cNvGraphicFramePr>
            <a:graphicFrameLocks noGrp="1"/>
          </p:cNvGraphicFramePr>
          <p:nvPr>
            <p:extLst>
              <p:ext uri="{D42A27DB-BD31-4B8C-83A1-F6EECF244321}">
                <p14:modId xmlns:p14="http://schemas.microsoft.com/office/powerpoint/2010/main" val="1274810597"/>
              </p:ext>
            </p:extLst>
          </p:nvPr>
        </p:nvGraphicFramePr>
        <p:xfrm>
          <a:off x="1043609" y="1916835"/>
          <a:ext cx="6912767" cy="3600396"/>
        </p:xfrm>
        <a:graphic>
          <a:graphicData uri="http://schemas.openxmlformats.org/drawingml/2006/table">
            <a:tbl>
              <a:tblPr firstRow="1" firstCol="1" bandRow="1">
                <a:tableStyleId>{5C22544A-7EE6-4342-B048-85BDC9FD1C3A}</a:tableStyleId>
              </a:tblPr>
              <a:tblGrid>
                <a:gridCol w="2314856"/>
                <a:gridCol w="2314856"/>
                <a:gridCol w="2283055"/>
              </a:tblGrid>
              <a:tr h="400044">
                <a:tc>
                  <a:txBody>
                    <a:bodyPr/>
                    <a:lstStyle/>
                    <a:p>
                      <a:pPr algn="ctr">
                        <a:lnSpc>
                          <a:spcPts val="2000"/>
                        </a:lnSpc>
                        <a:spcAft>
                          <a:spcPts val="0"/>
                        </a:spcAft>
                      </a:pPr>
                      <a:r>
                        <a:rPr lang="zh-TW" sz="1600" b="1" kern="100" dirty="0">
                          <a:effectLst/>
                        </a:rPr>
                        <a:t>年度</a:t>
                      </a:r>
                      <a:endParaRPr lang="zh-TW" sz="16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000"/>
                        </a:lnSpc>
                        <a:spcAft>
                          <a:spcPts val="0"/>
                        </a:spcAft>
                      </a:pPr>
                      <a:r>
                        <a:rPr lang="zh-TW" sz="1600" b="1" kern="100">
                          <a:effectLst/>
                        </a:rPr>
                        <a:t>學海飛颺計畫</a:t>
                      </a:r>
                      <a:endParaRPr lang="zh-TW" sz="16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000"/>
                        </a:lnSpc>
                        <a:spcAft>
                          <a:spcPts val="0"/>
                        </a:spcAft>
                      </a:pPr>
                      <a:r>
                        <a:rPr lang="zh-TW" sz="1600" b="1" kern="100">
                          <a:effectLst/>
                        </a:rPr>
                        <a:t>學海築夢計畫</a:t>
                      </a:r>
                      <a:endParaRPr lang="zh-TW" sz="16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400044">
                <a:tc rowSpan="2">
                  <a:txBody>
                    <a:bodyPr/>
                    <a:lstStyle/>
                    <a:p>
                      <a:pPr algn="ctr">
                        <a:lnSpc>
                          <a:spcPts val="2000"/>
                        </a:lnSpc>
                        <a:spcAft>
                          <a:spcPts val="0"/>
                        </a:spcAft>
                      </a:pPr>
                      <a:r>
                        <a:rPr lang="en-US" sz="1600" b="1" kern="100" dirty="0">
                          <a:effectLst/>
                        </a:rPr>
                        <a:t>101</a:t>
                      </a:r>
                      <a:endParaRPr lang="zh-TW" sz="16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000"/>
                        </a:lnSpc>
                        <a:spcAft>
                          <a:spcPts val="0"/>
                        </a:spcAft>
                      </a:pPr>
                      <a:r>
                        <a:rPr lang="zh-TW" sz="1600" b="1" kern="100" dirty="0">
                          <a:effectLst/>
                        </a:rPr>
                        <a:t>應用英語系</a:t>
                      </a:r>
                      <a:r>
                        <a:rPr lang="en-US" sz="1600" b="1" kern="100" dirty="0">
                          <a:effectLst/>
                        </a:rPr>
                        <a:t>2</a:t>
                      </a:r>
                      <a:r>
                        <a:rPr lang="zh-TW" sz="1600" b="1" kern="100" dirty="0">
                          <a:effectLst/>
                        </a:rPr>
                        <a:t>人</a:t>
                      </a:r>
                      <a:endParaRPr lang="zh-TW" sz="16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000"/>
                        </a:lnSpc>
                        <a:spcAft>
                          <a:spcPts val="0"/>
                        </a:spcAft>
                      </a:pPr>
                      <a:r>
                        <a:rPr lang="zh-TW" sz="1600" b="1" kern="100">
                          <a:effectLst/>
                        </a:rPr>
                        <a:t>應用英語系</a:t>
                      </a:r>
                      <a:r>
                        <a:rPr lang="en-US" sz="1600" b="1" kern="100">
                          <a:effectLst/>
                        </a:rPr>
                        <a:t>1</a:t>
                      </a:r>
                      <a:r>
                        <a:rPr lang="zh-TW" sz="1600" b="1" kern="100">
                          <a:effectLst/>
                        </a:rPr>
                        <a:t>人</a:t>
                      </a:r>
                      <a:endParaRPr lang="zh-TW" sz="16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400044">
                <a:tc vMerge="1">
                  <a:txBody>
                    <a:bodyPr/>
                    <a:lstStyle/>
                    <a:p>
                      <a:endParaRPr lang="zh-TW" altLang="en-US"/>
                    </a:p>
                  </a:txBody>
                  <a:tcPr/>
                </a:tc>
                <a:tc>
                  <a:txBody>
                    <a:bodyPr/>
                    <a:lstStyle/>
                    <a:p>
                      <a:pPr algn="ctr">
                        <a:lnSpc>
                          <a:spcPts val="2000"/>
                        </a:lnSpc>
                        <a:spcAft>
                          <a:spcPts val="0"/>
                        </a:spcAft>
                      </a:pPr>
                      <a:r>
                        <a:rPr lang="zh-TW" sz="1600" b="1" kern="100" dirty="0">
                          <a:effectLst/>
                        </a:rPr>
                        <a:t>應用日語系</a:t>
                      </a:r>
                      <a:r>
                        <a:rPr lang="en-US" sz="1600" b="1" kern="100" dirty="0">
                          <a:effectLst/>
                        </a:rPr>
                        <a:t>6</a:t>
                      </a:r>
                      <a:r>
                        <a:rPr lang="zh-TW" sz="1600" b="1" kern="100" dirty="0">
                          <a:effectLst/>
                        </a:rPr>
                        <a:t>人</a:t>
                      </a:r>
                      <a:endParaRPr lang="zh-TW" sz="16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000"/>
                        </a:lnSpc>
                        <a:spcAft>
                          <a:spcPts val="0"/>
                        </a:spcAft>
                      </a:pPr>
                      <a:r>
                        <a:rPr lang="zh-TW" sz="1600" b="1" kern="100">
                          <a:effectLst/>
                        </a:rPr>
                        <a:t>應用日語系</a:t>
                      </a:r>
                      <a:r>
                        <a:rPr lang="en-US" sz="1600" b="1" kern="100">
                          <a:effectLst/>
                        </a:rPr>
                        <a:t>13</a:t>
                      </a:r>
                      <a:r>
                        <a:rPr lang="zh-TW" sz="1600" b="1" kern="0">
                          <a:effectLst/>
                        </a:rPr>
                        <a:t>人</a:t>
                      </a:r>
                      <a:endParaRPr lang="zh-TW" sz="16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400044">
                <a:tc rowSpan="4">
                  <a:txBody>
                    <a:bodyPr/>
                    <a:lstStyle/>
                    <a:p>
                      <a:pPr algn="ctr">
                        <a:lnSpc>
                          <a:spcPts val="2000"/>
                        </a:lnSpc>
                        <a:spcAft>
                          <a:spcPts val="0"/>
                        </a:spcAft>
                      </a:pPr>
                      <a:r>
                        <a:rPr lang="en-US" sz="1600" b="1" kern="100">
                          <a:effectLst/>
                        </a:rPr>
                        <a:t>102</a:t>
                      </a:r>
                      <a:endParaRPr lang="zh-TW" sz="16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000"/>
                        </a:lnSpc>
                        <a:spcAft>
                          <a:spcPts val="0"/>
                        </a:spcAft>
                      </a:pPr>
                      <a:r>
                        <a:rPr lang="zh-TW" sz="1600" b="1" kern="100" dirty="0">
                          <a:effectLst/>
                        </a:rPr>
                        <a:t>應用英語系</a:t>
                      </a:r>
                      <a:r>
                        <a:rPr lang="en-US" sz="1600" b="1" kern="100" dirty="0">
                          <a:effectLst/>
                        </a:rPr>
                        <a:t>3</a:t>
                      </a:r>
                      <a:r>
                        <a:rPr lang="zh-TW" sz="1600" b="1" kern="100" dirty="0">
                          <a:effectLst/>
                        </a:rPr>
                        <a:t>人</a:t>
                      </a:r>
                      <a:endParaRPr lang="zh-TW" sz="16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rowSpan="2">
                  <a:txBody>
                    <a:bodyPr/>
                    <a:lstStyle/>
                    <a:p>
                      <a:pPr algn="ctr">
                        <a:lnSpc>
                          <a:spcPts val="2000"/>
                        </a:lnSpc>
                        <a:spcAft>
                          <a:spcPts val="0"/>
                        </a:spcAft>
                      </a:pPr>
                      <a:r>
                        <a:rPr lang="zh-TW" sz="1600" b="1" kern="100">
                          <a:effectLst/>
                        </a:rPr>
                        <a:t>應用日語系</a:t>
                      </a:r>
                      <a:r>
                        <a:rPr lang="en-US" sz="1600" b="1" kern="100">
                          <a:effectLst/>
                        </a:rPr>
                        <a:t>13</a:t>
                      </a:r>
                      <a:r>
                        <a:rPr lang="zh-TW" sz="1600" b="1" kern="100">
                          <a:effectLst/>
                        </a:rPr>
                        <a:t>人</a:t>
                      </a:r>
                      <a:endParaRPr lang="zh-TW" sz="16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40004">
                <a:tc vMerge="1">
                  <a:txBody>
                    <a:bodyPr/>
                    <a:lstStyle/>
                    <a:p>
                      <a:endParaRPr lang="zh-TW" altLang="en-US"/>
                    </a:p>
                  </a:txBody>
                  <a:tcPr/>
                </a:tc>
                <a:tc rowSpan="2">
                  <a:txBody>
                    <a:bodyPr/>
                    <a:lstStyle/>
                    <a:p>
                      <a:pPr algn="ctr">
                        <a:lnSpc>
                          <a:spcPts val="2000"/>
                        </a:lnSpc>
                        <a:spcAft>
                          <a:spcPts val="0"/>
                        </a:spcAft>
                      </a:pPr>
                      <a:r>
                        <a:rPr lang="zh-TW" sz="1600" b="1" kern="100" dirty="0">
                          <a:effectLst/>
                        </a:rPr>
                        <a:t>應用日語系</a:t>
                      </a:r>
                      <a:r>
                        <a:rPr lang="en-US" sz="1600" b="1" kern="100" dirty="0">
                          <a:effectLst/>
                        </a:rPr>
                        <a:t>6</a:t>
                      </a:r>
                      <a:r>
                        <a:rPr lang="zh-TW" sz="1600" b="1" kern="100" dirty="0">
                          <a:effectLst/>
                        </a:rPr>
                        <a:t>人</a:t>
                      </a:r>
                      <a:endParaRPr lang="zh-TW" sz="16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vMerge="1">
                  <a:txBody>
                    <a:bodyPr/>
                    <a:lstStyle/>
                    <a:p>
                      <a:endParaRPr lang="zh-TW" altLang="en-US"/>
                    </a:p>
                  </a:txBody>
                  <a:tcPr/>
                </a:tc>
              </a:tr>
              <a:tr h="360040">
                <a:tc vMerge="1">
                  <a:txBody>
                    <a:bodyPr/>
                    <a:lstStyle/>
                    <a:p>
                      <a:endParaRPr lang="zh-TW" altLang="en-US"/>
                    </a:p>
                  </a:txBody>
                  <a:tcPr/>
                </a:tc>
                <a:tc vMerge="1">
                  <a:txBody>
                    <a:bodyPr/>
                    <a:lstStyle/>
                    <a:p>
                      <a:endParaRPr lang="zh-TW" altLang="en-US"/>
                    </a:p>
                  </a:txBody>
                  <a:tcPr/>
                </a:tc>
                <a:tc rowSpan="2">
                  <a:txBody>
                    <a:bodyPr/>
                    <a:lstStyle/>
                    <a:p>
                      <a:pPr algn="ctr">
                        <a:lnSpc>
                          <a:spcPts val="2000"/>
                        </a:lnSpc>
                        <a:spcAft>
                          <a:spcPts val="0"/>
                        </a:spcAft>
                      </a:pPr>
                      <a:r>
                        <a:rPr lang="zh-TW" sz="1600" b="1" kern="100">
                          <a:effectLst/>
                        </a:rPr>
                        <a:t>休閒事業經營系</a:t>
                      </a:r>
                      <a:r>
                        <a:rPr lang="en-US" sz="1600" b="1" kern="100">
                          <a:effectLst/>
                        </a:rPr>
                        <a:t>2</a:t>
                      </a:r>
                      <a:r>
                        <a:rPr lang="zh-TW" sz="1600" b="1" kern="100">
                          <a:effectLst/>
                        </a:rPr>
                        <a:t>人</a:t>
                      </a:r>
                      <a:endParaRPr lang="zh-TW" sz="16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400044">
                <a:tc vMerge="1">
                  <a:txBody>
                    <a:bodyPr/>
                    <a:lstStyle/>
                    <a:p>
                      <a:endParaRPr lang="zh-TW" altLang="en-US"/>
                    </a:p>
                  </a:txBody>
                  <a:tcPr/>
                </a:tc>
                <a:tc>
                  <a:txBody>
                    <a:bodyPr/>
                    <a:lstStyle/>
                    <a:p>
                      <a:pPr algn="ctr">
                        <a:lnSpc>
                          <a:spcPts val="2000"/>
                        </a:lnSpc>
                        <a:spcAft>
                          <a:spcPts val="0"/>
                        </a:spcAft>
                      </a:pPr>
                      <a:r>
                        <a:rPr lang="zh-TW" sz="1600" b="1" kern="100" dirty="0">
                          <a:effectLst/>
                        </a:rPr>
                        <a:t>多媒體設計系</a:t>
                      </a:r>
                      <a:r>
                        <a:rPr lang="en-US" sz="1600" b="1" kern="100" dirty="0">
                          <a:effectLst/>
                        </a:rPr>
                        <a:t>3</a:t>
                      </a:r>
                      <a:r>
                        <a:rPr lang="zh-TW" sz="1600" b="1" kern="100" dirty="0">
                          <a:effectLst/>
                        </a:rPr>
                        <a:t>人</a:t>
                      </a:r>
                      <a:endParaRPr lang="zh-TW" sz="16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vMerge="1">
                  <a:txBody>
                    <a:bodyPr/>
                    <a:lstStyle/>
                    <a:p>
                      <a:endParaRPr lang="zh-TW" altLang="en-US"/>
                    </a:p>
                  </a:txBody>
                  <a:tcPr/>
                </a:tc>
              </a:tr>
              <a:tr h="400044">
                <a:tc rowSpan="3">
                  <a:txBody>
                    <a:bodyPr/>
                    <a:lstStyle/>
                    <a:p>
                      <a:pPr algn="ctr">
                        <a:lnSpc>
                          <a:spcPts val="2000"/>
                        </a:lnSpc>
                        <a:spcAft>
                          <a:spcPts val="0"/>
                        </a:spcAft>
                      </a:pPr>
                      <a:r>
                        <a:rPr lang="en-US" sz="1600" b="1" kern="100">
                          <a:effectLst/>
                        </a:rPr>
                        <a:t>103</a:t>
                      </a:r>
                      <a:endParaRPr lang="zh-TW" sz="16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000"/>
                        </a:lnSpc>
                        <a:spcAft>
                          <a:spcPts val="0"/>
                        </a:spcAft>
                      </a:pPr>
                      <a:r>
                        <a:rPr lang="zh-TW" sz="1600" b="1" kern="100" dirty="0">
                          <a:effectLst/>
                        </a:rPr>
                        <a:t>應用英語系</a:t>
                      </a:r>
                      <a:r>
                        <a:rPr lang="en-US" sz="1600" b="1" kern="100" dirty="0">
                          <a:effectLst/>
                        </a:rPr>
                        <a:t>2</a:t>
                      </a:r>
                      <a:r>
                        <a:rPr lang="zh-TW" sz="1600" b="1" kern="100" dirty="0">
                          <a:effectLst/>
                        </a:rPr>
                        <a:t>人</a:t>
                      </a:r>
                      <a:endParaRPr lang="zh-TW" sz="16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000"/>
                        </a:lnSpc>
                        <a:spcAft>
                          <a:spcPts val="0"/>
                        </a:spcAft>
                      </a:pPr>
                      <a:r>
                        <a:rPr lang="zh-TW" sz="1600" b="1" kern="100">
                          <a:effectLst/>
                        </a:rPr>
                        <a:t>應用英語系</a:t>
                      </a:r>
                      <a:r>
                        <a:rPr lang="en-US" sz="1600" b="1" kern="100">
                          <a:effectLst/>
                        </a:rPr>
                        <a:t>4</a:t>
                      </a:r>
                      <a:r>
                        <a:rPr lang="zh-TW" sz="1600" b="1" kern="100">
                          <a:effectLst/>
                        </a:rPr>
                        <a:t>人</a:t>
                      </a:r>
                      <a:endParaRPr lang="zh-TW" sz="16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400044">
                <a:tc vMerge="1">
                  <a:txBody>
                    <a:bodyPr/>
                    <a:lstStyle/>
                    <a:p>
                      <a:endParaRPr lang="zh-TW" altLang="en-US"/>
                    </a:p>
                  </a:txBody>
                  <a:tcPr/>
                </a:tc>
                <a:tc>
                  <a:txBody>
                    <a:bodyPr/>
                    <a:lstStyle/>
                    <a:p>
                      <a:pPr algn="ctr">
                        <a:lnSpc>
                          <a:spcPts val="2000"/>
                        </a:lnSpc>
                        <a:spcAft>
                          <a:spcPts val="0"/>
                        </a:spcAft>
                      </a:pPr>
                      <a:r>
                        <a:rPr lang="zh-TW" sz="1600" b="1" kern="100" dirty="0">
                          <a:effectLst/>
                        </a:rPr>
                        <a:t>應用日語系</a:t>
                      </a:r>
                      <a:r>
                        <a:rPr lang="en-US" sz="1600" b="1" kern="100" dirty="0">
                          <a:effectLst/>
                        </a:rPr>
                        <a:t>9</a:t>
                      </a:r>
                      <a:r>
                        <a:rPr lang="zh-TW" sz="1600" b="1" kern="100" dirty="0">
                          <a:effectLst/>
                        </a:rPr>
                        <a:t>人</a:t>
                      </a:r>
                      <a:endParaRPr lang="zh-TW" sz="16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000"/>
                        </a:lnSpc>
                        <a:spcAft>
                          <a:spcPts val="0"/>
                        </a:spcAft>
                      </a:pPr>
                      <a:r>
                        <a:rPr lang="zh-TW" sz="1600" b="1" kern="100" dirty="0">
                          <a:effectLst/>
                        </a:rPr>
                        <a:t>應用日語系</a:t>
                      </a:r>
                      <a:r>
                        <a:rPr lang="en-US" sz="1600" b="1" kern="100" dirty="0">
                          <a:effectLst/>
                        </a:rPr>
                        <a:t>14</a:t>
                      </a:r>
                      <a:r>
                        <a:rPr lang="zh-TW" sz="1600" b="1" kern="100" dirty="0">
                          <a:effectLst/>
                        </a:rPr>
                        <a:t>人</a:t>
                      </a:r>
                      <a:endParaRPr lang="zh-TW" sz="16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r h="400044">
                <a:tc vMerge="1">
                  <a:txBody>
                    <a:bodyPr/>
                    <a:lstStyle/>
                    <a:p>
                      <a:endParaRPr lang="zh-TW" altLang="en-US"/>
                    </a:p>
                  </a:txBody>
                  <a:tcPr/>
                </a:tc>
                <a:tc>
                  <a:txBody>
                    <a:bodyPr/>
                    <a:lstStyle/>
                    <a:p>
                      <a:pPr algn="ctr">
                        <a:lnSpc>
                          <a:spcPts val="2000"/>
                        </a:lnSpc>
                        <a:spcAft>
                          <a:spcPts val="0"/>
                        </a:spcAft>
                      </a:pPr>
                      <a:r>
                        <a:rPr lang="zh-TW" sz="1600" b="1" kern="100">
                          <a:effectLst/>
                        </a:rPr>
                        <a:t>多媒體設計系</a:t>
                      </a:r>
                      <a:r>
                        <a:rPr lang="en-US" sz="1600" b="1" kern="100">
                          <a:effectLst/>
                        </a:rPr>
                        <a:t>1</a:t>
                      </a:r>
                      <a:r>
                        <a:rPr lang="zh-TW" sz="1600" b="1" kern="100">
                          <a:effectLst/>
                        </a:rPr>
                        <a:t>人</a:t>
                      </a:r>
                      <a:endParaRPr lang="zh-TW" sz="1600" b="1"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lnSpc>
                          <a:spcPts val="2000"/>
                        </a:lnSpc>
                        <a:spcAft>
                          <a:spcPts val="0"/>
                        </a:spcAft>
                      </a:pPr>
                      <a:r>
                        <a:rPr lang="zh-TW" sz="1600" b="1" kern="100" dirty="0">
                          <a:effectLst/>
                        </a:rPr>
                        <a:t>休閒事業經營系</a:t>
                      </a:r>
                      <a:r>
                        <a:rPr lang="en-US" sz="1600" b="1" kern="100" dirty="0">
                          <a:effectLst/>
                        </a:rPr>
                        <a:t>3</a:t>
                      </a:r>
                      <a:r>
                        <a:rPr lang="zh-TW" sz="1600" b="1" kern="100" dirty="0">
                          <a:effectLst/>
                        </a:rPr>
                        <a:t>人</a:t>
                      </a:r>
                      <a:endParaRPr lang="zh-TW" sz="16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951379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juice\Desktop\學海說明會PPT版-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內容版面配置區 2"/>
          <p:cNvSpPr>
            <a:spLocks noGrp="1"/>
          </p:cNvSpPr>
          <p:nvPr>
            <p:ph sz="quarter" idx="1"/>
          </p:nvPr>
        </p:nvSpPr>
        <p:spPr>
          <a:xfrm>
            <a:off x="395536" y="1412776"/>
            <a:ext cx="8287896" cy="4686272"/>
          </a:xfrm>
        </p:spPr>
        <p:txBody>
          <a:bodyPr>
            <a:normAutofit lnSpcReduction="10000"/>
          </a:bodyPr>
          <a:lstStyle/>
          <a:p>
            <a:pPr>
              <a:spcAft>
                <a:spcPts val="1200"/>
              </a:spcAft>
            </a:pPr>
            <a:r>
              <a:rPr lang="zh-TW" altLang="en-US" sz="2400" b="1" dirty="0" smtClean="0">
                <a:solidFill>
                  <a:srgbClr val="575D75"/>
                </a:solidFill>
              </a:rPr>
              <a:t>內容</a:t>
            </a:r>
            <a:r>
              <a:rPr lang="zh-TW" altLang="zh-TW" sz="2400" b="1" dirty="0">
                <a:solidFill>
                  <a:srgbClr val="575D75"/>
                </a:solidFill>
              </a:rPr>
              <a:t>相關規定請參閱「教育部鼓勵國內大專校院選送學生出國研修或國外實習補助要點修正規定」、「國立臺中科技大學學生申請教育部學海系列計畫審查要點」、「國立臺中科技大學教師申請教育部選送優秀學生赴國外專業實習</a:t>
            </a:r>
            <a:r>
              <a:rPr lang="en-US" altLang="zh-TW" sz="2400" b="1" dirty="0">
                <a:solidFill>
                  <a:srgbClr val="575D75"/>
                </a:solidFill>
              </a:rPr>
              <a:t>-</a:t>
            </a:r>
            <a:r>
              <a:rPr lang="zh-TW" altLang="zh-TW" sz="2400" b="1" dirty="0">
                <a:solidFill>
                  <a:srgbClr val="575D75"/>
                </a:solidFill>
              </a:rPr>
              <a:t>學海築夢計畫審查要點」。有關規定暨報名繳交表件、子計畫申請表等，可至本校研究發展處</a:t>
            </a:r>
            <a:r>
              <a:rPr lang="en-US" altLang="zh-TW" sz="2400" b="1" dirty="0">
                <a:solidFill>
                  <a:srgbClr val="575D75"/>
                </a:solidFill>
              </a:rPr>
              <a:t>-</a:t>
            </a:r>
            <a:r>
              <a:rPr lang="zh-TW" altLang="zh-TW" sz="2400" b="1" dirty="0">
                <a:solidFill>
                  <a:srgbClr val="575D75"/>
                </a:solidFill>
              </a:rPr>
              <a:t>校務企劃與國際交流組網頁</a:t>
            </a:r>
            <a:r>
              <a:rPr lang="zh-TW" altLang="zh-TW" sz="2400" b="1" dirty="0" smtClean="0">
                <a:solidFill>
                  <a:srgbClr val="575D75"/>
                </a:solidFill>
              </a:rPr>
              <a:t>下載</a:t>
            </a:r>
            <a:endParaRPr lang="en-US" altLang="zh-TW" sz="2400" b="1" dirty="0" smtClean="0">
              <a:solidFill>
                <a:srgbClr val="575D75"/>
              </a:solidFill>
            </a:endParaRPr>
          </a:p>
          <a:p>
            <a:r>
              <a:rPr lang="en-US" altLang="zh-TW" sz="2400" b="1" dirty="0" smtClean="0">
                <a:solidFill>
                  <a:srgbClr val="575D75"/>
                </a:solidFill>
              </a:rPr>
              <a:t>104</a:t>
            </a:r>
            <a:r>
              <a:rPr lang="zh-TW" altLang="en-US" sz="2400" b="1" dirty="0" smtClean="0">
                <a:solidFill>
                  <a:srgbClr val="575D75"/>
                </a:solidFill>
              </a:rPr>
              <a:t>年度申請資料請於</a:t>
            </a:r>
            <a:r>
              <a:rPr lang="en-US" altLang="zh-TW" sz="2400" b="1" dirty="0" smtClean="0">
                <a:solidFill>
                  <a:srgbClr val="575D75"/>
                </a:solidFill>
              </a:rPr>
              <a:t>104</a:t>
            </a:r>
            <a:r>
              <a:rPr lang="zh-TW" altLang="en-US" sz="2400" b="1" dirty="0" smtClean="0">
                <a:solidFill>
                  <a:srgbClr val="575D75"/>
                </a:solidFill>
              </a:rPr>
              <a:t>年 </a:t>
            </a:r>
            <a:r>
              <a:rPr lang="en-US" altLang="zh-TW" sz="2400" b="1" dirty="0" smtClean="0">
                <a:solidFill>
                  <a:srgbClr val="575D75"/>
                </a:solidFill>
              </a:rPr>
              <a:t>01</a:t>
            </a:r>
            <a:r>
              <a:rPr lang="zh-TW" altLang="en-US" sz="2400" b="1" dirty="0" smtClean="0">
                <a:solidFill>
                  <a:srgbClr val="575D75"/>
                </a:solidFill>
              </a:rPr>
              <a:t>月</a:t>
            </a:r>
            <a:r>
              <a:rPr lang="en-US" altLang="zh-TW" sz="2400" b="1" dirty="0">
                <a:solidFill>
                  <a:srgbClr val="575D75"/>
                </a:solidFill>
              </a:rPr>
              <a:t>1</a:t>
            </a:r>
            <a:r>
              <a:rPr lang="en-US" altLang="zh-TW" sz="2400" b="1" dirty="0" smtClean="0">
                <a:solidFill>
                  <a:srgbClr val="575D75"/>
                </a:solidFill>
              </a:rPr>
              <a:t>5</a:t>
            </a:r>
            <a:r>
              <a:rPr lang="zh-TW" altLang="en-US" sz="2400" b="1" dirty="0" smtClean="0">
                <a:solidFill>
                  <a:srgbClr val="575D75"/>
                </a:solidFill>
              </a:rPr>
              <a:t>日下載</a:t>
            </a:r>
            <a:endParaRPr lang="en-US" altLang="zh-TW" sz="2400" b="1" dirty="0" smtClean="0">
              <a:solidFill>
                <a:srgbClr val="575D75"/>
              </a:solidFill>
            </a:endParaRPr>
          </a:p>
          <a:p>
            <a:pPr marL="0" indent="0">
              <a:buNone/>
            </a:pPr>
            <a:endParaRPr lang="zh-TW" altLang="zh-TW" sz="2400" b="1" dirty="0">
              <a:solidFill>
                <a:srgbClr val="575D75"/>
              </a:solidFill>
            </a:endParaRPr>
          </a:p>
          <a:p>
            <a:r>
              <a:rPr lang="zh-TW" altLang="zh-TW" sz="2400" b="1" dirty="0">
                <a:solidFill>
                  <a:srgbClr val="575D75"/>
                </a:solidFill>
              </a:rPr>
              <a:t>另參考資料如：公費留學生請領公費項目及支給數額一覽表、中央政府各機關派赴國外各地區出差人員生活費日支數額表等規定事項，可至本校主計室網頁</a:t>
            </a:r>
            <a:r>
              <a:rPr lang="zh-TW" altLang="zh-TW" sz="2400" b="1" dirty="0" smtClean="0">
                <a:solidFill>
                  <a:srgbClr val="575D75"/>
                </a:solidFill>
              </a:rPr>
              <a:t>下載</a:t>
            </a:r>
            <a:endParaRPr lang="zh-TW" altLang="zh-TW" sz="2400" b="1" dirty="0">
              <a:solidFill>
                <a:srgbClr val="575D75"/>
              </a:solidFill>
            </a:endParaRPr>
          </a:p>
        </p:txBody>
      </p:sp>
      <p:sp>
        <p:nvSpPr>
          <p:cNvPr id="7" name="標題 1"/>
          <p:cNvSpPr txBox="1">
            <a:spLocks/>
          </p:cNvSpPr>
          <p:nvPr/>
        </p:nvSpPr>
        <p:spPr>
          <a:xfrm>
            <a:off x="454152" y="381000"/>
            <a:ext cx="8534400" cy="758952"/>
          </a:xfrm>
          <a:prstGeom prst="rect">
            <a:avLst/>
          </a:prstGeom>
        </p:spPr>
        <p:txBody>
          <a:bodyPr vert="horz" anchor="b">
            <a:normAutofit/>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zh-TW" altLang="en-US" sz="4000" b="1" spc="300" dirty="0" smtClean="0"/>
              <a:t>資訊下載處</a:t>
            </a:r>
            <a:endParaRPr lang="zh-TW" altLang="en-US" sz="4000" b="1" spc="300" dirty="0"/>
          </a:p>
        </p:txBody>
      </p:sp>
    </p:spTree>
    <p:extLst>
      <p:ext uri="{BB962C8B-B14F-4D97-AF65-F5344CB8AC3E}">
        <p14:creationId xmlns:p14="http://schemas.microsoft.com/office/powerpoint/2010/main" val="36848076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juice\Desktop\學海說明會PPT版-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內容版面配置區 2"/>
          <p:cNvSpPr txBox="1">
            <a:spLocks/>
          </p:cNvSpPr>
          <p:nvPr/>
        </p:nvSpPr>
        <p:spPr>
          <a:xfrm>
            <a:off x="661792" y="2384884"/>
            <a:ext cx="7870648" cy="2088232"/>
          </a:xfrm>
          <a:prstGeom prst="rect">
            <a:avLst/>
          </a:prstGeom>
        </p:spPr>
        <p:txBody>
          <a:bodyPr vert="horz">
            <a:normAutofit fontScale="92500"/>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r>
              <a:rPr lang="zh-TW" altLang="zh-TW" sz="2800" b="1" dirty="0" smtClean="0">
                <a:solidFill>
                  <a:srgbClr val="575D75"/>
                </a:solidFill>
              </a:rPr>
              <a:t>收件地點：校本部中正大樓</a:t>
            </a:r>
            <a:r>
              <a:rPr lang="en-US" altLang="zh-TW" sz="2800" b="1" dirty="0" smtClean="0">
                <a:solidFill>
                  <a:srgbClr val="575D75"/>
                </a:solidFill>
              </a:rPr>
              <a:t>3</a:t>
            </a:r>
            <a:r>
              <a:rPr lang="zh-TW" altLang="zh-TW" sz="2800" b="1" dirty="0" smtClean="0">
                <a:solidFill>
                  <a:srgbClr val="575D75"/>
                </a:solidFill>
              </a:rPr>
              <a:t>樓研究發展處</a:t>
            </a:r>
            <a:endParaRPr lang="en-US" altLang="zh-TW" sz="2800" b="1" dirty="0" smtClean="0">
              <a:solidFill>
                <a:srgbClr val="575D75"/>
              </a:solidFill>
            </a:endParaRPr>
          </a:p>
          <a:p>
            <a:pPr marL="0" indent="0">
              <a:spcAft>
                <a:spcPts val="2400"/>
              </a:spcAft>
              <a:buNone/>
            </a:pPr>
            <a:r>
              <a:rPr lang="en-US" altLang="zh-TW" sz="2800" b="1" dirty="0">
                <a:solidFill>
                  <a:srgbClr val="575D75"/>
                </a:solidFill>
              </a:rPr>
              <a:t> </a:t>
            </a:r>
            <a:r>
              <a:rPr lang="en-US" altLang="zh-TW" sz="2800" b="1" dirty="0" smtClean="0">
                <a:solidFill>
                  <a:srgbClr val="575D75"/>
                </a:solidFill>
              </a:rPr>
              <a:t>               </a:t>
            </a:r>
            <a:r>
              <a:rPr lang="zh-TW" altLang="zh-TW" sz="2800" b="1" dirty="0" smtClean="0">
                <a:solidFill>
                  <a:srgbClr val="575D75"/>
                </a:solidFill>
              </a:rPr>
              <a:t>校務企劃與國際交流組</a:t>
            </a:r>
            <a:endParaRPr lang="en-US" altLang="zh-TW" sz="2800" b="1" dirty="0" smtClean="0">
              <a:solidFill>
                <a:srgbClr val="575D75"/>
              </a:solidFill>
            </a:endParaRPr>
          </a:p>
          <a:p>
            <a:r>
              <a:rPr lang="zh-TW" altLang="zh-TW" sz="2800" b="1" dirty="0" smtClean="0">
                <a:solidFill>
                  <a:srgbClr val="575D75"/>
                </a:solidFill>
              </a:rPr>
              <a:t>如有疑問，可電詢：</a:t>
            </a:r>
            <a:r>
              <a:rPr lang="en-US" altLang="zh-TW" sz="2800" b="1" dirty="0" smtClean="0">
                <a:solidFill>
                  <a:srgbClr val="575D75"/>
                </a:solidFill>
              </a:rPr>
              <a:t>04-2219-5436  </a:t>
            </a:r>
            <a:r>
              <a:rPr lang="zh-TW" altLang="zh-TW" sz="2800" b="1" dirty="0" smtClean="0">
                <a:solidFill>
                  <a:srgbClr val="575D75"/>
                </a:solidFill>
              </a:rPr>
              <a:t>田嘉惠小姐</a:t>
            </a:r>
            <a:endParaRPr lang="zh-TW" altLang="en-US" sz="2800" b="1" dirty="0">
              <a:solidFill>
                <a:srgbClr val="575D75"/>
              </a:solidFill>
            </a:endParaRPr>
          </a:p>
        </p:txBody>
      </p:sp>
      <p:sp>
        <p:nvSpPr>
          <p:cNvPr id="11" name="標題 1"/>
          <p:cNvSpPr txBox="1">
            <a:spLocks/>
          </p:cNvSpPr>
          <p:nvPr/>
        </p:nvSpPr>
        <p:spPr>
          <a:xfrm>
            <a:off x="454152" y="381000"/>
            <a:ext cx="8534400" cy="758952"/>
          </a:xfrm>
          <a:prstGeom prst="rect">
            <a:avLst/>
          </a:prstGeom>
        </p:spPr>
        <p:txBody>
          <a:bodyPr vert="horz" anchor="b">
            <a:normAutofit/>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zh-TW" altLang="en-US" sz="4000" b="1" spc="300" dirty="0" smtClean="0"/>
              <a:t>收件地點</a:t>
            </a:r>
            <a:endParaRPr lang="zh-TW" altLang="en-US" sz="4000" b="1" spc="300" dirty="0"/>
          </a:p>
        </p:txBody>
      </p:sp>
    </p:spTree>
    <p:extLst>
      <p:ext uri="{BB962C8B-B14F-4D97-AF65-F5344CB8AC3E}">
        <p14:creationId xmlns:p14="http://schemas.microsoft.com/office/powerpoint/2010/main" val="463938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uice\Desktop\學海說明會PPT版-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9144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副標題 1"/>
          <p:cNvSpPr>
            <a:spLocks noGrp="1"/>
          </p:cNvSpPr>
          <p:nvPr>
            <p:ph type="subTitle" idx="1"/>
          </p:nvPr>
        </p:nvSpPr>
        <p:spPr>
          <a:xfrm>
            <a:off x="1371600" y="3429000"/>
            <a:ext cx="6400800" cy="1872208"/>
          </a:xfrm>
        </p:spPr>
        <p:txBody>
          <a:bodyPr>
            <a:normAutofit/>
          </a:bodyPr>
          <a:lstStyle/>
          <a:p>
            <a:r>
              <a:rPr lang="zh-TW" altLang="en-US" sz="4800" spc="300" dirty="0" smtClean="0">
                <a:solidFill>
                  <a:srgbClr val="575D75"/>
                </a:solidFill>
              </a:rPr>
              <a:t>勇敢追夢 </a:t>
            </a:r>
            <a:r>
              <a:rPr lang="en-US" altLang="zh-TW" sz="4800" spc="300" dirty="0" smtClean="0">
                <a:solidFill>
                  <a:srgbClr val="575D75"/>
                </a:solidFill>
              </a:rPr>
              <a:t>~ </a:t>
            </a:r>
            <a:r>
              <a:rPr lang="zh-TW" altLang="en-US" sz="4800" spc="300" dirty="0" smtClean="0">
                <a:solidFill>
                  <a:srgbClr val="575D75"/>
                </a:solidFill>
              </a:rPr>
              <a:t>築夢踏實</a:t>
            </a:r>
            <a:endParaRPr lang="zh-TW" altLang="en-US" sz="4800" spc="300" dirty="0">
              <a:solidFill>
                <a:srgbClr val="575D75"/>
              </a:solidFill>
            </a:endParaRPr>
          </a:p>
        </p:txBody>
      </p:sp>
      <p:sp>
        <p:nvSpPr>
          <p:cNvPr id="3" name="標題 2"/>
          <p:cNvSpPr>
            <a:spLocks noGrp="1"/>
          </p:cNvSpPr>
          <p:nvPr>
            <p:ph type="ctrTitle"/>
          </p:nvPr>
        </p:nvSpPr>
        <p:spPr>
          <a:xfrm>
            <a:off x="685800" y="1340768"/>
            <a:ext cx="7772400" cy="1728192"/>
          </a:xfrm>
        </p:spPr>
        <p:txBody>
          <a:bodyPr>
            <a:normAutofit/>
          </a:bodyPr>
          <a:lstStyle/>
          <a:p>
            <a:r>
              <a:rPr lang="en-US" altLang="zh-TW" sz="4000" b="1" dirty="0" smtClean="0">
                <a:solidFill>
                  <a:schemeClr val="accent5">
                    <a:lumMod val="20000"/>
                    <a:lumOff val="80000"/>
                  </a:schemeClr>
                </a:solidFill>
                <a:effectLst>
                  <a:outerShdw blurRad="38100" dist="38100" dir="2700000" algn="tl">
                    <a:srgbClr val="000000">
                      <a:alpha val="43137"/>
                    </a:srgbClr>
                  </a:outerShdw>
                </a:effectLst>
              </a:rPr>
              <a:t/>
            </a:r>
            <a:br>
              <a:rPr lang="en-US" altLang="zh-TW" sz="4000" b="1" dirty="0" smtClean="0">
                <a:solidFill>
                  <a:schemeClr val="accent5">
                    <a:lumMod val="20000"/>
                    <a:lumOff val="80000"/>
                  </a:schemeClr>
                </a:solidFill>
                <a:effectLst>
                  <a:outerShdw blurRad="38100" dist="38100" dir="2700000" algn="tl">
                    <a:srgbClr val="000000">
                      <a:alpha val="43137"/>
                    </a:srgbClr>
                  </a:outerShdw>
                </a:effectLst>
              </a:rPr>
            </a:br>
            <a:r>
              <a:rPr lang="zh-TW" altLang="en-US" sz="4000" b="1" dirty="0" smtClean="0">
                <a:solidFill>
                  <a:schemeClr val="accent5">
                    <a:lumMod val="20000"/>
                    <a:lumOff val="80000"/>
                  </a:schemeClr>
                </a:solidFill>
                <a:effectLst>
                  <a:outerShdw blurRad="38100" dist="38100" dir="2700000" algn="tl">
                    <a:srgbClr val="000000">
                      <a:alpha val="43137"/>
                    </a:srgbClr>
                  </a:outerShdw>
                </a:effectLst>
              </a:rPr>
              <a:t>謝謝聆聽</a:t>
            </a:r>
            <a:endParaRPr lang="zh-TW" altLang="en-US" sz="4000" b="1" dirty="0">
              <a:solidFill>
                <a:schemeClr val="accent5">
                  <a:lumMod val="20000"/>
                  <a:lumOff val="80000"/>
                </a:schemeClr>
              </a:solidFill>
              <a:effectLst>
                <a:outerShdw blurRad="38100" dist="38100" dir="2700000" algn="tl">
                  <a:srgbClr val="000000">
                    <a:alpha val="43137"/>
                  </a:srgbClr>
                </a:outerShdw>
              </a:effectLst>
            </a:endParaRPr>
          </a:p>
        </p:txBody>
      </p:sp>
      <p:pic>
        <p:nvPicPr>
          <p:cNvPr id="1026" name="Picture 2" descr="C:\Users\juice\Desktop\2015學海計畫說明會\學海說明會PPT版.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600000">
            <a:off x="4906655" y="4595305"/>
            <a:ext cx="194958" cy="36206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juice\Desktop\2015學海計畫說明會\學海說明會PPT版.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600000">
            <a:off x="5155311" y="5752886"/>
            <a:ext cx="269942" cy="50132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juice\Desktop\2015學海計畫說明會\學海說明會PPT版.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600000" flipH="1">
            <a:off x="4793292" y="5175253"/>
            <a:ext cx="246468" cy="439596"/>
          </a:xfrm>
          <a:prstGeom prst="rect">
            <a:avLst/>
          </a:prstGeom>
          <a:noFill/>
          <a:extLst>
            <a:ext uri="{909E8E84-426E-40DD-AFC4-6F175D3DCCD1}">
              <a14:hiddenFill xmlns:a14="http://schemas.microsoft.com/office/drawing/2010/main">
                <a:solidFill>
                  <a:srgbClr val="FFFFFF"/>
                </a:solidFill>
              </a14:hiddenFill>
            </a:ext>
          </a:extLst>
        </p:spPr>
      </p:pic>
      <p:sp>
        <p:nvSpPr>
          <p:cNvPr id="5" name="矩形 4"/>
          <p:cNvSpPr/>
          <p:nvPr/>
        </p:nvSpPr>
        <p:spPr>
          <a:xfrm>
            <a:off x="3491880" y="1700808"/>
            <a:ext cx="4572000" cy="707886"/>
          </a:xfrm>
          <a:prstGeom prst="rect">
            <a:avLst/>
          </a:prstGeom>
        </p:spPr>
        <p:txBody>
          <a:bodyPr>
            <a:spAutoFit/>
          </a:bodyPr>
          <a:lstStyle/>
          <a:p>
            <a:r>
              <a:rPr lang="zh-TW" altLang="en-US" sz="4000" b="1" dirty="0">
                <a:solidFill>
                  <a:schemeClr val="accent5">
                    <a:lumMod val="20000"/>
                    <a:lumOff val="80000"/>
                  </a:schemeClr>
                </a:solidFill>
                <a:effectLst>
                  <a:outerShdw blurRad="38100" dist="38100" dir="2700000" algn="tl">
                    <a:srgbClr val="000000">
                      <a:alpha val="43137"/>
                    </a:srgbClr>
                  </a:outerShdw>
                </a:effectLst>
              </a:rPr>
              <a:t>說明</a:t>
            </a:r>
            <a:r>
              <a:rPr lang="zh-TW" altLang="en-US" sz="4000" b="1" dirty="0" smtClean="0">
                <a:solidFill>
                  <a:schemeClr val="accent5">
                    <a:lumMod val="20000"/>
                    <a:lumOff val="80000"/>
                  </a:schemeClr>
                </a:solidFill>
                <a:effectLst>
                  <a:outerShdw blurRad="38100" dist="38100" dir="2700000" algn="tl">
                    <a:srgbClr val="000000">
                      <a:alpha val="43137"/>
                    </a:srgbClr>
                  </a:outerShdw>
                </a:effectLst>
              </a:rPr>
              <a:t>結束</a:t>
            </a:r>
            <a:endParaRPr lang="zh-TW" altLang="en-US" sz="4000" dirty="0"/>
          </a:p>
        </p:txBody>
      </p:sp>
    </p:spTree>
    <p:extLst>
      <p:ext uri="{BB962C8B-B14F-4D97-AF65-F5344CB8AC3E}">
        <p14:creationId xmlns:p14="http://schemas.microsoft.com/office/powerpoint/2010/main" val="3683032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25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750"/>
                            </p:stCondLst>
                            <p:childTnLst>
                              <p:par>
                                <p:cTn id="10" presetID="2" presetClass="entr" presetSubtype="8" fill="hold" grpId="0" nodeType="afterEffect">
                                  <p:stCondLst>
                                    <p:cond delay="25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par>
                          <p:cTn id="14" fill="hold">
                            <p:stCondLst>
                              <p:cond delay="1500"/>
                            </p:stCondLst>
                            <p:childTnLst>
                              <p:par>
                                <p:cTn id="15" presetID="10" presetClass="entr" presetSubtype="0" fill="hold" nodeType="afterEffect">
                                  <p:stCondLst>
                                    <p:cond delay="500"/>
                                  </p:stCondLst>
                                  <p:childTnLst>
                                    <p:set>
                                      <p:cBhvr>
                                        <p:cTn id="16" dur="1" fill="hold">
                                          <p:stCondLst>
                                            <p:cond delay="0"/>
                                          </p:stCondLst>
                                        </p:cTn>
                                        <p:tgtEl>
                                          <p:spTgt spid="1026"/>
                                        </p:tgtEl>
                                        <p:attrNameLst>
                                          <p:attrName>style.visibility</p:attrName>
                                        </p:attrNameLst>
                                      </p:cBhvr>
                                      <p:to>
                                        <p:strVal val="visible"/>
                                      </p:to>
                                    </p:set>
                                    <p:animEffect transition="in" filter="fade">
                                      <p:cBhvr>
                                        <p:cTn id="17" dur="250"/>
                                        <p:tgtEl>
                                          <p:spTgt spid="1026"/>
                                        </p:tgtEl>
                                      </p:cBhvr>
                                    </p:animEffect>
                                  </p:childTnLst>
                                </p:cTn>
                              </p:par>
                            </p:childTnLst>
                          </p:cTn>
                        </p:par>
                        <p:par>
                          <p:cTn id="18" fill="hold">
                            <p:stCondLst>
                              <p:cond delay="2250"/>
                            </p:stCondLst>
                            <p:childTnLst>
                              <p:par>
                                <p:cTn id="19" presetID="10" presetClass="entr" presetSubtype="0"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50"/>
                                        <p:tgtEl>
                                          <p:spTgt spid="7"/>
                                        </p:tgtEl>
                                      </p:cBhvr>
                                    </p:animEffect>
                                  </p:childTnLst>
                                </p:cTn>
                              </p:par>
                            </p:childTnLst>
                          </p:cTn>
                        </p:par>
                        <p:par>
                          <p:cTn id="22" fill="hold">
                            <p:stCondLst>
                              <p:cond delay="2500"/>
                            </p:stCondLst>
                            <p:childTnLst>
                              <p:par>
                                <p:cTn id="23" presetID="10" presetClass="entr" presetSubtype="0"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par>
                          <p:cTn id="26" fill="hold">
                            <p:stCondLst>
                              <p:cond delay="3000"/>
                            </p:stCondLst>
                            <p:childTnLst>
                              <p:par>
                                <p:cTn id="27" presetID="10" presetClass="entr" presetSubtype="0" fill="hold" grpId="0" nodeType="afterEffect">
                                  <p:stCondLst>
                                    <p:cond delay="0"/>
                                  </p:stCondLst>
                                  <p:childTnLst>
                                    <p:set>
                                      <p:cBhvr>
                                        <p:cTn id="28" dur="1" fill="hold">
                                          <p:stCondLst>
                                            <p:cond delay="0"/>
                                          </p:stCondLst>
                                        </p:cTn>
                                        <p:tgtEl>
                                          <p:spTgt spid="2">
                                            <p:txEl>
                                              <p:pRg st="0" end="0"/>
                                            </p:txEl>
                                          </p:spTgt>
                                        </p:tgtEl>
                                        <p:attrNameLst>
                                          <p:attrName>style.visibility</p:attrName>
                                        </p:attrNameLst>
                                      </p:cBhvr>
                                      <p:to>
                                        <p:strVal val="visible"/>
                                      </p:to>
                                    </p:set>
                                    <p:animEffect transition="in" filter="fade">
                                      <p:cBhvr>
                                        <p:cTn id="29"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descr="C:\Users\juice\Desktop\學海說明會PPT版-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p:txBody>
          <a:bodyPr>
            <a:normAutofit/>
          </a:bodyPr>
          <a:lstStyle/>
          <a:p>
            <a:r>
              <a:rPr lang="zh-TW" altLang="en-US" sz="4000" b="1" spc="300" dirty="0" smtClean="0"/>
              <a:t>說明大綱</a:t>
            </a:r>
            <a:endParaRPr lang="zh-TW" altLang="en-US" sz="4000" b="1" spc="300" dirty="0"/>
          </a:p>
        </p:txBody>
      </p:sp>
      <p:sp>
        <p:nvSpPr>
          <p:cNvPr id="7" name="內容版面配置區 2"/>
          <p:cNvSpPr txBox="1">
            <a:spLocks/>
          </p:cNvSpPr>
          <p:nvPr/>
        </p:nvSpPr>
        <p:spPr>
          <a:xfrm>
            <a:off x="604584" y="1916832"/>
            <a:ext cx="3823400" cy="4680520"/>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lvl="1">
              <a:spcAft>
                <a:spcPts val="600"/>
              </a:spcAft>
              <a:buFont typeface="Wingdings" pitchFamily="66" charset="2"/>
              <a:buChar char="p"/>
            </a:pPr>
            <a:r>
              <a:rPr lang="zh-TW" altLang="en-US" sz="3000" b="1" dirty="0" smtClean="0">
                <a:solidFill>
                  <a:srgbClr val="575D75"/>
                </a:solidFill>
              </a:rPr>
              <a:t> 申請依據</a:t>
            </a:r>
            <a:endParaRPr lang="en-US" altLang="zh-TW" sz="3000" b="1" dirty="0" smtClean="0">
              <a:solidFill>
                <a:srgbClr val="575D75"/>
              </a:solidFill>
            </a:endParaRPr>
          </a:p>
          <a:p>
            <a:pPr lvl="1">
              <a:spcAft>
                <a:spcPts val="600"/>
              </a:spcAft>
              <a:buFont typeface="Wingdings" pitchFamily="66" charset="2"/>
              <a:buChar char="p"/>
            </a:pPr>
            <a:r>
              <a:rPr lang="zh-TW" altLang="en-US" sz="3000" b="1" dirty="0" smtClean="0">
                <a:solidFill>
                  <a:srgbClr val="575D75"/>
                </a:solidFill>
              </a:rPr>
              <a:t> </a:t>
            </a:r>
            <a:r>
              <a:rPr lang="zh-TW" altLang="zh-TW" sz="3000" b="1" dirty="0" smtClean="0">
                <a:solidFill>
                  <a:srgbClr val="575D75"/>
                </a:solidFill>
              </a:rPr>
              <a:t>申請種類</a:t>
            </a:r>
          </a:p>
          <a:p>
            <a:pPr lvl="1">
              <a:spcAft>
                <a:spcPts val="600"/>
              </a:spcAft>
              <a:buFont typeface="Wingdings" pitchFamily="66" charset="2"/>
              <a:buChar char="p"/>
            </a:pPr>
            <a:r>
              <a:rPr lang="zh-TW" altLang="en-US" sz="3000" b="1" dirty="0" smtClean="0">
                <a:solidFill>
                  <a:srgbClr val="575D75"/>
                </a:solidFill>
              </a:rPr>
              <a:t> </a:t>
            </a:r>
            <a:r>
              <a:rPr lang="zh-TW" altLang="zh-TW" sz="3000" b="1" dirty="0" smtClean="0">
                <a:solidFill>
                  <a:srgbClr val="575D75"/>
                </a:solidFill>
              </a:rPr>
              <a:t>申請資格</a:t>
            </a:r>
            <a:endParaRPr lang="en-US" altLang="zh-TW" sz="3000" b="1" dirty="0" smtClean="0">
              <a:solidFill>
                <a:srgbClr val="575D75"/>
              </a:solidFill>
            </a:endParaRPr>
          </a:p>
          <a:p>
            <a:pPr lvl="1">
              <a:spcAft>
                <a:spcPts val="600"/>
              </a:spcAft>
              <a:buFont typeface="Wingdings" pitchFamily="66" charset="2"/>
              <a:buChar char="p"/>
            </a:pPr>
            <a:r>
              <a:rPr lang="zh-TW" altLang="en-US" sz="3000" b="1" dirty="0" smtClean="0">
                <a:solidFill>
                  <a:srgbClr val="575D75"/>
                </a:solidFill>
              </a:rPr>
              <a:t> 申請流程</a:t>
            </a:r>
            <a:endParaRPr lang="en-US" altLang="zh-TW" sz="3000" b="1" dirty="0" smtClean="0">
              <a:solidFill>
                <a:srgbClr val="575D75"/>
              </a:solidFill>
            </a:endParaRPr>
          </a:p>
          <a:p>
            <a:pPr lvl="1">
              <a:spcAft>
                <a:spcPts val="600"/>
              </a:spcAft>
              <a:buFont typeface="Wingdings" pitchFamily="66" charset="2"/>
              <a:buChar char="p"/>
            </a:pPr>
            <a:r>
              <a:rPr lang="zh-TW" altLang="en-US" sz="3000" b="1" dirty="0" smtClean="0">
                <a:solidFill>
                  <a:srgbClr val="575D75"/>
                </a:solidFill>
              </a:rPr>
              <a:t> 補助種類</a:t>
            </a:r>
            <a:endParaRPr lang="en-US" altLang="zh-TW" sz="3000" b="1" dirty="0" smtClean="0">
              <a:solidFill>
                <a:srgbClr val="575D75"/>
              </a:solidFill>
            </a:endParaRPr>
          </a:p>
        </p:txBody>
      </p:sp>
      <p:sp>
        <p:nvSpPr>
          <p:cNvPr id="6" name="內容版面配置區 2"/>
          <p:cNvSpPr txBox="1">
            <a:spLocks/>
          </p:cNvSpPr>
          <p:nvPr/>
        </p:nvSpPr>
        <p:spPr>
          <a:xfrm>
            <a:off x="4427984" y="1844824"/>
            <a:ext cx="3960440" cy="4680520"/>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lvl="1">
              <a:spcAft>
                <a:spcPts val="600"/>
              </a:spcAft>
              <a:buFont typeface="Wingdings" pitchFamily="66" charset="2"/>
              <a:buChar char="p"/>
            </a:pPr>
            <a:r>
              <a:rPr lang="zh-TW" altLang="en-US" sz="3000" b="1" dirty="0" smtClean="0">
                <a:solidFill>
                  <a:srgbClr val="575D75"/>
                </a:solidFill>
              </a:rPr>
              <a:t> 校際</a:t>
            </a:r>
            <a:r>
              <a:rPr lang="zh-TW" altLang="en-US" sz="3000" b="1" dirty="0">
                <a:solidFill>
                  <a:srgbClr val="575D75"/>
                </a:solidFill>
              </a:rPr>
              <a:t>合作情形</a:t>
            </a:r>
            <a:endParaRPr lang="zh-TW" altLang="zh-TW" sz="3000" b="1" dirty="0">
              <a:solidFill>
                <a:srgbClr val="575D75"/>
              </a:solidFill>
            </a:endParaRPr>
          </a:p>
          <a:p>
            <a:pPr lvl="1">
              <a:spcAft>
                <a:spcPts val="600"/>
              </a:spcAft>
              <a:buFont typeface="Wingdings" pitchFamily="66" charset="2"/>
              <a:buChar char="p"/>
            </a:pPr>
            <a:r>
              <a:rPr lang="zh-TW" altLang="en-US" sz="3000" b="1" dirty="0">
                <a:solidFill>
                  <a:srgbClr val="575D75"/>
                </a:solidFill>
              </a:rPr>
              <a:t> </a:t>
            </a:r>
            <a:r>
              <a:rPr lang="zh-TW" altLang="zh-TW" sz="3000" b="1" dirty="0">
                <a:solidFill>
                  <a:srgbClr val="575D75"/>
                </a:solidFill>
              </a:rPr>
              <a:t>申請時程</a:t>
            </a:r>
            <a:endParaRPr lang="en-US" altLang="zh-TW" sz="3000" b="1" dirty="0">
              <a:solidFill>
                <a:srgbClr val="575D75"/>
              </a:solidFill>
            </a:endParaRPr>
          </a:p>
          <a:p>
            <a:pPr lvl="1">
              <a:spcAft>
                <a:spcPts val="600"/>
              </a:spcAft>
              <a:buFont typeface="Wingdings" pitchFamily="66" charset="2"/>
              <a:buChar char="p"/>
            </a:pPr>
            <a:r>
              <a:rPr lang="zh-TW" altLang="en-US" sz="3000" b="1" dirty="0">
                <a:solidFill>
                  <a:srgbClr val="575D75"/>
                </a:solidFill>
              </a:rPr>
              <a:t> </a:t>
            </a:r>
            <a:r>
              <a:rPr lang="zh-TW" altLang="zh-TW" sz="3000" b="1" dirty="0">
                <a:solidFill>
                  <a:srgbClr val="575D75"/>
                </a:solidFill>
              </a:rPr>
              <a:t>重要叮嚀</a:t>
            </a:r>
            <a:endParaRPr lang="en-US" altLang="zh-TW" sz="3000" b="1" dirty="0">
              <a:solidFill>
                <a:srgbClr val="575D75"/>
              </a:solidFill>
            </a:endParaRPr>
          </a:p>
          <a:p>
            <a:pPr lvl="1">
              <a:spcAft>
                <a:spcPts val="600"/>
              </a:spcAft>
              <a:buFont typeface="Wingdings" pitchFamily="66" charset="2"/>
              <a:buChar char="p"/>
            </a:pPr>
            <a:r>
              <a:rPr lang="zh-TW" altLang="en-US" sz="3000" b="1" dirty="0">
                <a:solidFill>
                  <a:srgbClr val="575D75"/>
                </a:solidFill>
              </a:rPr>
              <a:t> </a:t>
            </a:r>
            <a:r>
              <a:rPr lang="zh-TW" altLang="zh-TW" sz="3000" b="1" dirty="0">
                <a:solidFill>
                  <a:srgbClr val="575D75"/>
                </a:solidFill>
              </a:rPr>
              <a:t>資訊下載處</a:t>
            </a:r>
            <a:endParaRPr lang="en-US" altLang="zh-TW" sz="3000" b="1" dirty="0">
              <a:solidFill>
                <a:srgbClr val="575D75"/>
              </a:solidFill>
            </a:endParaRPr>
          </a:p>
          <a:p>
            <a:pPr lvl="1">
              <a:spcAft>
                <a:spcPts val="600"/>
              </a:spcAft>
              <a:buFont typeface="Wingdings" pitchFamily="66" charset="2"/>
              <a:buChar char="p"/>
            </a:pPr>
            <a:r>
              <a:rPr lang="zh-TW" altLang="en-US" sz="3000" b="1" dirty="0">
                <a:solidFill>
                  <a:srgbClr val="575D75"/>
                </a:solidFill>
              </a:rPr>
              <a:t> 收件地點</a:t>
            </a:r>
            <a:endParaRPr lang="zh-TW" altLang="zh-TW" sz="3000" b="1" dirty="0">
              <a:solidFill>
                <a:srgbClr val="575D75"/>
              </a:solidFill>
            </a:endParaRPr>
          </a:p>
        </p:txBody>
      </p:sp>
    </p:spTree>
    <p:extLst>
      <p:ext uri="{BB962C8B-B14F-4D97-AF65-F5344CB8AC3E}">
        <p14:creationId xmlns:p14="http://schemas.microsoft.com/office/powerpoint/2010/main" val="2544115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juice\Desktop\學海說明會PPT版-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p:txBody>
          <a:bodyPr>
            <a:normAutofit/>
          </a:bodyPr>
          <a:lstStyle/>
          <a:p>
            <a:r>
              <a:rPr lang="zh-TW" altLang="en-US" sz="4000" b="1" spc="300" dirty="0" smtClean="0"/>
              <a:t>申請依據</a:t>
            </a:r>
            <a:endParaRPr lang="zh-TW" altLang="en-US" sz="4000" b="1" spc="300" dirty="0"/>
          </a:p>
        </p:txBody>
      </p:sp>
      <p:sp>
        <p:nvSpPr>
          <p:cNvPr id="3" name="內容版面配置區 2"/>
          <p:cNvSpPr>
            <a:spLocks noGrp="1"/>
          </p:cNvSpPr>
          <p:nvPr>
            <p:ph sz="quarter" idx="1"/>
          </p:nvPr>
        </p:nvSpPr>
        <p:spPr>
          <a:xfrm>
            <a:off x="301752" y="1484784"/>
            <a:ext cx="8503920" cy="4572000"/>
          </a:xfrm>
        </p:spPr>
        <p:txBody>
          <a:bodyPr/>
          <a:lstStyle/>
          <a:p>
            <a:pPr>
              <a:buFont typeface="Wingdings" pitchFamily="66" charset="2"/>
              <a:buChar char="l"/>
            </a:pPr>
            <a:endParaRPr lang="en-US" altLang="zh-TW" b="1" dirty="0">
              <a:solidFill>
                <a:srgbClr val="575D75"/>
              </a:solidFill>
            </a:endParaRPr>
          </a:p>
          <a:p>
            <a:pPr>
              <a:spcAft>
                <a:spcPts val="1200"/>
              </a:spcAft>
              <a:buFont typeface="Wingdings" pitchFamily="66" charset="2"/>
              <a:buChar char="l"/>
            </a:pPr>
            <a:r>
              <a:rPr lang="zh-TW" altLang="zh-TW" sz="2800" b="1" dirty="0">
                <a:solidFill>
                  <a:srgbClr val="575D75"/>
                </a:solidFill>
              </a:rPr>
              <a:t>「教育部鼓勵國內大專校院選送學生出國研修或</a:t>
            </a:r>
            <a:r>
              <a:rPr lang="zh-TW" altLang="zh-TW" sz="2800" b="1" dirty="0" smtClean="0">
                <a:solidFill>
                  <a:srgbClr val="575D75"/>
                </a:solidFill>
              </a:rPr>
              <a:t>國</a:t>
            </a:r>
            <a:r>
              <a:rPr lang="en-US" altLang="zh-TW" sz="2800" b="1" dirty="0" smtClean="0">
                <a:solidFill>
                  <a:srgbClr val="575D75"/>
                </a:solidFill>
              </a:rPr>
              <a:t> </a:t>
            </a:r>
            <a:r>
              <a:rPr lang="zh-TW" altLang="zh-TW" sz="2800" b="1" dirty="0" smtClean="0">
                <a:solidFill>
                  <a:srgbClr val="575D75"/>
                </a:solidFill>
              </a:rPr>
              <a:t>外</a:t>
            </a:r>
            <a:r>
              <a:rPr lang="zh-TW" altLang="zh-TW" sz="2800" b="1" dirty="0">
                <a:solidFill>
                  <a:srgbClr val="575D75"/>
                </a:solidFill>
              </a:rPr>
              <a:t>實習補助要點修正規定</a:t>
            </a:r>
            <a:r>
              <a:rPr lang="zh-TW" altLang="zh-TW" sz="2800" b="1" dirty="0" smtClean="0">
                <a:solidFill>
                  <a:srgbClr val="575D75"/>
                </a:solidFill>
              </a:rPr>
              <a:t>」</a:t>
            </a:r>
            <a:endParaRPr lang="en-US" altLang="zh-TW" sz="2800" b="1" dirty="0" smtClean="0">
              <a:solidFill>
                <a:srgbClr val="575D75"/>
              </a:solidFill>
            </a:endParaRPr>
          </a:p>
          <a:p>
            <a:pPr>
              <a:spcAft>
                <a:spcPts val="1200"/>
              </a:spcAft>
              <a:buFont typeface="Wingdings" pitchFamily="66" charset="2"/>
              <a:buChar char="l"/>
            </a:pPr>
            <a:r>
              <a:rPr lang="zh-TW" altLang="zh-TW" sz="2800" b="1" dirty="0" smtClean="0">
                <a:solidFill>
                  <a:srgbClr val="575D75"/>
                </a:solidFill>
              </a:rPr>
              <a:t>「</a:t>
            </a:r>
            <a:r>
              <a:rPr lang="zh-TW" altLang="zh-TW" sz="2800" b="1" dirty="0">
                <a:solidFill>
                  <a:srgbClr val="575D75"/>
                </a:solidFill>
              </a:rPr>
              <a:t>國立臺中科技大學學生申請教育部學海系列計畫審查要點</a:t>
            </a:r>
            <a:r>
              <a:rPr lang="zh-TW" altLang="zh-TW" sz="2800" b="1" dirty="0" smtClean="0">
                <a:solidFill>
                  <a:srgbClr val="575D75"/>
                </a:solidFill>
              </a:rPr>
              <a:t>」</a:t>
            </a:r>
            <a:endParaRPr lang="en-US" altLang="zh-TW" sz="2800" b="1" dirty="0" smtClean="0">
              <a:solidFill>
                <a:srgbClr val="575D75"/>
              </a:solidFill>
            </a:endParaRPr>
          </a:p>
          <a:p>
            <a:pPr>
              <a:buFont typeface="Wingdings" pitchFamily="66" charset="2"/>
              <a:buChar char="l"/>
            </a:pPr>
            <a:r>
              <a:rPr lang="zh-TW" altLang="zh-TW" sz="2800" b="1" dirty="0" smtClean="0">
                <a:solidFill>
                  <a:srgbClr val="575D75"/>
                </a:solidFill>
              </a:rPr>
              <a:t>「</a:t>
            </a:r>
            <a:r>
              <a:rPr lang="zh-TW" altLang="zh-TW" sz="2800" b="1" dirty="0">
                <a:solidFill>
                  <a:srgbClr val="575D75"/>
                </a:solidFill>
              </a:rPr>
              <a:t>國立臺中科技大學教師申請教育部選送優秀學生赴國外專業實習</a:t>
            </a:r>
            <a:r>
              <a:rPr lang="en-US" altLang="zh-TW" sz="2800" b="1" dirty="0">
                <a:solidFill>
                  <a:srgbClr val="575D75"/>
                </a:solidFill>
              </a:rPr>
              <a:t>-</a:t>
            </a:r>
            <a:r>
              <a:rPr lang="zh-TW" altLang="zh-TW" sz="2800" b="1" dirty="0">
                <a:solidFill>
                  <a:srgbClr val="575D75"/>
                </a:solidFill>
              </a:rPr>
              <a:t>學海築夢計畫審查要點」</a:t>
            </a:r>
            <a:endParaRPr lang="zh-TW" altLang="en-US" b="1" dirty="0">
              <a:solidFill>
                <a:srgbClr val="575D75"/>
              </a:solidFill>
            </a:endParaRPr>
          </a:p>
        </p:txBody>
      </p:sp>
    </p:spTree>
    <p:extLst>
      <p:ext uri="{BB962C8B-B14F-4D97-AF65-F5344CB8AC3E}">
        <p14:creationId xmlns:p14="http://schemas.microsoft.com/office/powerpoint/2010/main" val="874353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juice\Desktop\學海說明會PPT版-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p:txBody>
          <a:bodyPr>
            <a:normAutofit/>
          </a:bodyPr>
          <a:lstStyle/>
          <a:p>
            <a:r>
              <a:rPr lang="zh-TW" altLang="en-US" sz="4000" b="1" spc="300" dirty="0" smtClean="0"/>
              <a:t>申請種類</a:t>
            </a:r>
            <a:endParaRPr lang="zh-TW" altLang="en-US" sz="4000" b="1" spc="300" dirty="0"/>
          </a:p>
        </p:txBody>
      </p:sp>
      <p:sp>
        <p:nvSpPr>
          <p:cNvPr id="3" name="內容版面配置區 2"/>
          <p:cNvSpPr>
            <a:spLocks noGrp="1"/>
          </p:cNvSpPr>
          <p:nvPr>
            <p:ph sz="quarter" idx="1"/>
          </p:nvPr>
        </p:nvSpPr>
        <p:spPr>
          <a:xfrm>
            <a:off x="301752" y="1271016"/>
            <a:ext cx="8503920" cy="4678264"/>
          </a:xfrm>
        </p:spPr>
        <p:txBody>
          <a:bodyPr>
            <a:normAutofit/>
          </a:bodyPr>
          <a:lstStyle/>
          <a:p>
            <a:pPr marL="0" indent="0">
              <a:buNone/>
            </a:pPr>
            <a:endParaRPr lang="en-US" altLang="zh-TW" b="1" dirty="0" smtClean="0">
              <a:solidFill>
                <a:srgbClr val="575D75"/>
              </a:solidFill>
            </a:endParaRPr>
          </a:p>
          <a:p>
            <a:pPr>
              <a:spcAft>
                <a:spcPts val="600"/>
              </a:spcAft>
            </a:pPr>
            <a:r>
              <a:rPr lang="zh-TW" altLang="zh-TW" b="1" dirty="0" smtClean="0">
                <a:solidFill>
                  <a:srgbClr val="575D75"/>
                </a:solidFill>
              </a:rPr>
              <a:t>「</a:t>
            </a:r>
            <a:r>
              <a:rPr lang="zh-TW" altLang="zh-TW" b="1" dirty="0">
                <a:solidFill>
                  <a:srgbClr val="575D75"/>
                </a:solidFill>
              </a:rPr>
              <a:t>學海飛颺計畫</a:t>
            </a:r>
            <a:r>
              <a:rPr lang="zh-TW" altLang="zh-TW" b="1" dirty="0" smtClean="0">
                <a:solidFill>
                  <a:srgbClr val="575D75"/>
                </a:solidFill>
              </a:rPr>
              <a:t>」</a:t>
            </a:r>
            <a:r>
              <a:rPr lang="en-US" altLang="zh-TW" b="1" dirty="0" smtClean="0">
                <a:solidFill>
                  <a:srgbClr val="575D75"/>
                </a:solidFill>
              </a:rPr>
              <a:t>-</a:t>
            </a:r>
            <a:r>
              <a:rPr lang="zh-TW" altLang="en-US" b="1" dirty="0" smtClean="0">
                <a:solidFill>
                  <a:srgbClr val="575D75"/>
                </a:solidFill>
              </a:rPr>
              <a:t>選送優秀學生赴國外研修</a:t>
            </a:r>
            <a:endParaRPr lang="en-US" altLang="zh-TW" b="1" dirty="0" smtClean="0">
              <a:solidFill>
                <a:srgbClr val="575D75"/>
              </a:solidFill>
            </a:endParaRPr>
          </a:p>
          <a:p>
            <a:r>
              <a:rPr lang="zh-TW" altLang="zh-TW" b="1" dirty="0" smtClean="0">
                <a:solidFill>
                  <a:srgbClr val="575D75"/>
                </a:solidFill>
              </a:rPr>
              <a:t>「</a:t>
            </a:r>
            <a:r>
              <a:rPr lang="zh-TW" altLang="zh-TW" b="1" dirty="0">
                <a:solidFill>
                  <a:srgbClr val="575D75"/>
                </a:solidFill>
              </a:rPr>
              <a:t>學海惜珠計畫</a:t>
            </a:r>
            <a:r>
              <a:rPr lang="zh-TW" altLang="zh-TW" b="1" dirty="0" smtClean="0">
                <a:solidFill>
                  <a:srgbClr val="575D75"/>
                </a:solidFill>
              </a:rPr>
              <a:t>」</a:t>
            </a:r>
            <a:r>
              <a:rPr lang="en-US" altLang="zh-TW" b="1" dirty="0" smtClean="0">
                <a:solidFill>
                  <a:srgbClr val="575D75"/>
                </a:solidFill>
              </a:rPr>
              <a:t>-</a:t>
            </a:r>
            <a:r>
              <a:rPr lang="zh-TW" altLang="en-US" b="1" dirty="0" smtClean="0">
                <a:solidFill>
                  <a:srgbClr val="575D75"/>
                </a:solidFill>
              </a:rPr>
              <a:t>選送清寒優秀學生赴國外研修</a:t>
            </a:r>
            <a:endParaRPr lang="en-US" altLang="zh-TW" b="1" dirty="0" smtClean="0">
              <a:solidFill>
                <a:srgbClr val="575D75"/>
              </a:solidFill>
            </a:endParaRPr>
          </a:p>
          <a:p>
            <a:pPr marL="0" lvl="0" indent="0">
              <a:spcAft>
                <a:spcPts val="600"/>
              </a:spcAft>
              <a:buNone/>
            </a:pPr>
            <a:r>
              <a:rPr lang="en-US" altLang="zh-TW" b="1" dirty="0">
                <a:solidFill>
                  <a:srgbClr val="575D75"/>
                </a:solidFill>
              </a:rPr>
              <a:t> </a:t>
            </a:r>
            <a:r>
              <a:rPr lang="en-US" altLang="zh-TW" b="1" dirty="0" smtClean="0">
                <a:solidFill>
                  <a:srgbClr val="575D75"/>
                </a:solidFill>
              </a:rPr>
              <a:t>                      </a:t>
            </a:r>
            <a:r>
              <a:rPr lang="zh-TW" altLang="en-US" b="1" dirty="0" smtClean="0">
                <a:solidFill>
                  <a:srgbClr val="575D75"/>
                </a:solidFill>
              </a:rPr>
              <a:t>         </a:t>
            </a:r>
            <a:r>
              <a:rPr lang="en-US" altLang="zh-TW" b="1" dirty="0" smtClean="0">
                <a:solidFill>
                  <a:srgbClr val="575D75"/>
                </a:solidFill>
              </a:rPr>
              <a:t>(</a:t>
            </a:r>
            <a:r>
              <a:rPr lang="zh-TW" altLang="en-US" b="1" dirty="0" smtClean="0">
                <a:solidFill>
                  <a:srgbClr val="575D75"/>
                </a:solidFill>
              </a:rPr>
              <a:t>需具中低收入戶資格</a:t>
            </a:r>
            <a:r>
              <a:rPr lang="en-US" altLang="zh-TW" b="1" dirty="0" smtClean="0">
                <a:solidFill>
                  <a:srgbClr val="575D75"/>
                </a:solidFill>
              </a:rPr>
              <a:t>)</a:t>
            </a:r>
          </a:p>
          <a:p>
            <a:pPr>
              <a:spcAft>
                <a:spcPts val="600"/>
              </a:spcAft>
            </a:pPr>
            <a:r>
              <a:rPr lang="zh-TW" altLang="zh-TW" b="1" dirty="0" smtClean="0">
                <a:solidFill>
                  <a:srgbClr val="575D75"/>
                </a:solidFill>
              </a:rPr>
              <a:t>「</a:t>
            </a:r>
            <a:r>
              <a:rPr lang="zh-TW" altLang="zh-TW" b="1" dirty="0">
                <a:solidFill>
                  <a:srgbClr val="575D75"/>
                </a:solidFill>
              </a:rPr>
              <a:t>學海築夢計畫</a:t>
            </a:r>
            <a:r>
              <a:rPr lang="zh-TW" altLang="zh-TW" b="1" dirty="0" smtClean="0">
                <a:solidFill>
                  <a:srgbClr val="575D75"/>
                </a:solidFill>
              </a:rPr>
              <a:t>」</a:t>
            </a:r>
            <a:r>
              <a:rPr lang="en-US" altLang="zh-TW" b="1" dirty="0" smtClean="0">
                <a:solidFill>
                  <a:srgbClr val="575D75"/>
                </a:solidFill>
              </a:rPr>
              <a:t>-</a:t>
            </a:r>
            <a:r>
              <a:rPr lang="zh-TW" altLang="en-US" b="1" dirty="0" smtClean="0">
                <a:solidFill>
                  <a:srgbClr val="575D75"/>
                </a:solidFill>
              </a:rPr>
              <a:t>選送學生赴國外先進或具開發潛力 之企業和機構進行職場實習，</a:t>
            </a:r>
            <a:r>
              <a:rPr lang="zh-TW" altLang="zh-TW" b="1" dirty="0">
                <a:solidFill>
                  <a:srgbClr val="575D75"/>
                </a:solidFill>
              </a:rPr>
              <a:t>實習內容非</a:t>
            </a:r>
            <a:r>
              <a:rPr lang="zh-TW" altLang="zh-TW" b="1" dirty="0" smtClean="0">
                <a:solidFill>
                  <a:srgbClr val="575D75"/>
                </a:solidFill>
              </a:rPr>
              <a:t>渡假</a:t>
            </a:r>
            <a:r>
              <a:rPr lang="zh-TW" altLang="zh-TW" b="1" dirty="0">
                <a:solidFill>
                  <a:srgbClr val="575D75"/>
                </a:solidFill>
              </a:rPr>
              <a:t>打工，需與專業課程相</a:t>
            </a:r>
            <a:r>
              <a:rPr lang="zh-TW" altLang="zh-TW" b="1" dirty="0" smtClean="0">
                <a:solidFill>
                  <a:srgbClr val="575D75"/>
                </a:solidFill>
              </a:rPr>
              <a:t>符合。</a:t>
            </a:r>
            <a:endParaRPr lang="en-US" altLang="zh-TW" b="1" dirty="0">
              <a:solidFill>
                <a:srgbClr val="575D75"/>
              </a:solidFill>
            </a:endParaRPr>
          </a:p>
          <a:p>
            <a:pPr>
              <a:spcAft>
                <a:spcPts val="600"/>
              </a:spcAft>
            </a:pPr>
            <a:r>
              <a:rPr lang="zh-TW" altLang="en-US" b="1" dirty="0" smtClean="0">
                <a:solidFill>
                  <a:srgbClr val="575D75"/>
                </a:solidFill>
              </a:rPr>
              <a:t>三個補助計畫</a:t>
            </a:r>
            <a:r>
              <a:rPr lang="zh-TW" altLang="zh-TW" b="1" dirty="0" smtClean="0">
                <a:solidFill>
                  <a:srgbClr val="575D75"/>
                </a:solidFill>
              </a:rPr>
              <a:t>研</a:t>
            </a:r>
            <a:r>
              <a:rPr lang="zh-TW" altLang="zh-TW" b="1" dirty="0">
                <a:solidFill>
                  <a:srgbClr val="575D75"/>
                </a:solidFill>
              </a:rPr>
              <a:t>修</a:t>
            </a:r>
            <a:r>
              <a:rPr lang="zh-TW" altLang="zh-TW" b="1" dirty="0" smtClean="0">
                <a:solidFill>
                  <a:srgbClr val="575D75"/>
                </a:solidFill>
              </a:rPr>
              <a:t>學校</a:t>
            </a:r>
            <a:r>
              <a:rPr lang="en-US" altLang="zh-TW" b="1" dirty="0" smtClean="0">
                <a:solidFill>
                  <a:srgbClr val="575D75"/>
                </a:solidFill>
              </a:rPr>
              <a:t>/</a:t>
            </a:r>
            <a:r>
              <a:rPr lang="zh-TW" altLang="en-US" b="1" dirty="0" smtClean="0">
                <a:solidFill>
                  <a:srgbClr val="575D75"/>
                </a:solidFill>
              </a:rPr>
              <a:t>實習地點皆</a:t>
            </a:r>
            <a:r>
              <a:rPr lang="zh-TW" altLang="zh-TW" b="1" dirty="0" smtClean="0">
                <a:solidFill>
                  <a:srgbClr val="575D75"/>
                </a:solidFill>
              </a:rPr>
              <a:t>不</a:t>
            </a:r>
            <a:r>
              <a:rPr lang="zh-TW" altLang="zh-TW" b="1" dirty="0">
                <a:solidFill>
                  <a:srgbClr val="575D75"/>
                </a:solidFill>
              </a:rPr>
              <a:t>包括大陸、</a:t>
            </a:r>
            <a:r>
              <a:rPr lang="zh-TW" altLang="zh-TW" b="1" dirty="0" smtClean="0">
                <a:solidFill>
                  <a:srgbClr val="575D75"/>
                </a:solidFill>
              </a:rPr>
              <a:t>港澳地區</a:t>
            </a:r>
            <a:r>
              <a:rPr lang="zh-TW" altLang="en-US" b="1" dirty="0" smtClean="0">
                <a:solidFill>
                  <a:srgbClr val="575D75"/>
                </a:solidFill>
              </a:rPr>
              <a:t>。</a:t>
            </a:r>
            <a:endParaRPr lang="zh-TW" altLang="zh-TW" b="1" dirty="0">
              <a:solidFill>
                <a:srgbClr val="575D75"/>
              </a:solidFill>
            </a:endParaRPr>
          </a:p>
          <a:p>
            <a:pPr marL="0" indent="0">
              <a:buNone/>
            </a:pPr>
            <a:endParaRPr lang="zh-TW" altLang="en-US" dirty="0">
              <a:solidFill>
                <a:srgbClr val="575D75"/>
              </a:solidFill>
            </a:endParaRPr>
          </a:p>
        </p:txBody>
      </p:sp>
    </p:spTree>
    <p:extLst>
      <p:ext uri="{BB962C8B-B14F-4D97-AF65-F5344CB8AC3E}">
        <p14:creationId xmlns:p14="http://schemas.microsoft.com/office/powerpoint/2010/main" val="1037030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juice\Desktop\學海說明會PPT版-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p:txBody>
          <a:bodyPr>
            <a:normAutofit/>
          </a:bodyPr>
          <a:lstStyle/>
          <a:p>
            <a:r>
              <a:rPr lang="zh-TW" altLang="en-US" sz="4000" b="1" spc="300" dirty="0" smtClean="0"/>
              <a:t>申請資格</a:t>
            </a:r>
            <a:r>
              <a:rPr lang="en-US" altLang="zh-TW" sz="4000" b="1" spc="300" dirty="0" smtClean="0"/>
              <a:t>-1</a:t>
            </a:r>
            <a:endParaRPr lang="zh-TW" altLang="en-US" sz="4000" b="1" spc="300" dirty="0"/>
          </a:p>
        </p:txBody>
      </p:sp>
      <p:sp>
        <p:nvSpPr>
          <p:cNvPr id="3" name="內容版面配置區 2"/>
          <p:cNvSpPr>
            <a:spLocks noGrp="1"/>
          </p:cNvSpPr>
          <p:nvPr>
            <p:ph sz="quarter" idx="1"/>
          </p:nvPr>
        </p:nvSpPr>
        <p:spPr>
          <a:xfrm>
            <a:off x="395536" y="1268760"/>
            <a:ext cx="8503920" cy="4830288"/>
          </a:xfrm>
        </p:spPr>
        <p:txBody>
          <a:bodyPr>
            <a:normAutofit/>
          </a:bodyPr>
          <a:lstStyle/>
          <a:p>
            <a:pPr marL="0" indent="0">
              <a:buNone/>
            </a:pPr>
            <a:r>
              <a:rPr lang="zh-TW" altLang="zh-TW" sz="2000" b="1" dirty="0">
                <a:solidFill>
                  <a:srgbClr val="575D75"/>
                </a:solidFill>
              </a:rPr>
              <a:t>（一）申請時已就讀本校一學期以上之日間部非應屆畢業在籍</a:t>
            </a:r>
            <a:r>
              <a:rPr lang="zh-TW" altLang="zh-TW" sz="2000" b="1" dirty="0" smtClean="0">
                <a:solidFill>
                  <a:srgbClr val="575D75"/>
                </a:solidFill>
              </a:rPr>
              <a:t>學生</a:t>
            </a:r>
            <a:endParaRPr lang="en-US" altLang="zh-TW" sz="2000" b="1" dirty="0" smtClean="0">
              <a:solidFill>
                <a:srgbClr val="575D75"/>
              </a:solidFill>
            </a:endParaRPr>
          </a:p>
          <a:p>
            <a:pPr marL="0" indent="0">
              <a:spcAft>
                <a:spcPts val="600"/>
              </a:spcAft>
              <a:buNone/>
            </a:pPr>
            <a:r>
              <a:rPr lang="en-US" altLang="zh-TW" sz="2000" b="1" dirty="0">
                <a:solidFill>
                  <a:srgbClr val="575D75"/>
                </a:solidFill>
              </a:rPr>
              <a:t> </a:t>
            </a:r>
            <a:r>
              <a:rPr lang="en-US" altLang="zh-TW" sz="2000" b="1" dirty="0" smtClean="0">
                <a:solidFill>
                  <a:srgbClr val="575D75"/>
                </a:solidFill>
              </a:rPr>
              <a:t>         </a:t>
            </a:r>
            <a:r>
              <a:rPr lang="zh-TW" altLang="zh-TW" sz="2000" b="1" dirty="0" smtClean="0">
                <a:solidFill>
                  <a:srgbClr val="575D75"/>
                </a:solidFill>
              </a:rPr>
              <a:t>（</a:t>
            </a:r>
            <a:r>
              <a:rPr lang="zh-TW" altLang="zh-TW" sz="2000" b="1" dirty="0">
                <a:solidFill>
                  <a:srgbClr val="575D75"/>
                </a:solidFill>
              </a:rPr>
              <a:t>不含專科部</a:t>
            </a:r>
            <a:r>
              <a:rPr lang="en-US" altLang="zh-TW" sz="2000" b="1" dirty="0">
                <a:solidFill>
                  <a:srgbClr val="575D75"/>
                </a:solidFill>
              </a:rPr>
              <a:t>1-3</a:t>
            </a:r>
            <a:r>
              <a:rPr lang="zh-TW" altLang="zh-TW" sz="2000" b="1" dirty="0">
                <a:solidFill>
                  <a:srgbClr val="575D75"/>
                </a:solidFill>
              </a:rPr>
              <a:t>年級生）。</a:t>
            </a:r>
          </a:p>
          <a:p>
            <a:pPr marL="0" indent="0">
              <a:spcAft>
                <a:spcPts val="600"/>
              </a:spcAft>
              <a:buNone/>
            </a:pPr>
            <a:r>
              <a:rPr lang="zh-TW" altLang="zh-TW" sz="2000" b="1" dirty="0">
                <a:solidFill>
                  <a:srgbClr val="575D75"/>
                </a:solidFill>
              </a:rPr>
              <a:t>（二）境外生、延修生及休學學生不得提出申請。</a:t>
            </a:r>
          </a:p>
          <a:p>
            <a:pPr marL="0" indent="0">
              <a:buNone/>
            </a:pPr>
            <a:r>
              <a:rPr lang="zh-TW" altLang="zh-TW" sz="2000" b="1" dirty="0">
                <a:solidFill>
                  <a:srgbClr val="575D75"/>
                </a:solidFill>
              </a:rPr>
              <a:t>（三）同一申請人於同一教育階段，以申請補助一次為限；但不同</a:t>
            </a:r>
            <a:r>
              <a:rPr lang="zh-TW" altLang="zh-TW" sz="2000" b="1" dirty="0" smtClean="0">
                <a:solidFill>
                  <a:srgbClr val="575D75"/>
                </a:solidFill>
              </a:rPr>
              <a:t>補助</a:t>
            </a:r>
            <a:endParaRPr lang="en-US" altLang="zh-TW" sz="2000" b="1" dirty="0" smtClean="0">
              <a:solidFill>
                <a:srgbClr val="575D75"/>
              </a:solidFill>
            </a:endParaRPr>
          </a:p>
          <a:p>
            <a:pPr marL="0" indent="0">
              <a:spcAft>
                <a:spcPts val="600"/>
              </a:spcAft>
              <a:buNone/>
            </a:pPr>
            <a:r>
              <a:rPr lang="en-US" altLang="zh-TW" sz="2000" b="1" dirty="0" smtClean="0">
                <a:solidFill>
                  <a:srgbClr val="575D75"/>
                </a:solidFill>
              </a:rPr>
              <a:t>           </a:t>
            </a:r>
            <a:r>
              <a:rPr lang="zh-TW" altLang="zh-TW" sz="2000" b="1" dirty="0" smtClean="0">
                <a:solidFill>
                  <a:srgbClr val="575D75"/>
                </a:solidFill>
              </a:rPr>
              <a:t>類型</a:t>
            </a:r>
            <a:r>
              <a:rPr lang="zh-TW" altLang="zh-TW" sz="2000" b="1" dirty="0">
                <a:solidFill>
                  <a:srgbClr val="575D75"/>
                </a:solidFill>
              </a:rPr>
              <a:t>計畫名額及經費有剩餘時，則不在此限。</a:t>
            </a:r>
          </a:p>
          <a:p>
            <a:pPr marL="0" indent="0">
              <a:spcAft>
                <a:spcPts val="600"/>
              </a:spcAft>
              <a:buNone/>
            </a:pPr>
            <a:r>
              <a:rPr lang="zh-TW" altLang="zh-TW" sz="2000" b="1" dirty="0">
                <a:solidFill>
                  <a:srgbClr val="575D75"/>
                </a:solidFill>
              </a:rPr>
              <a:t>（四）在校學業成績優異，品格優良者。</a:t>
            </a:r>
          </a:p>
          <a:p>
            <a:pPr marL="0" indent="0">
              <a:spcAft>
                <a:spcPts val="600"/>
              </a:spcAft>
              <a:buNone/>
            </a:pPr>
            <a:r>
              <a:rPr lang="zh-TW" altLang="zh-TW" sz="2000" b="1" dirty="0">
                <a:solidFill>
                  <a:srgbClr val="575D75"/>
                </a:solidFill>
              </a:rPr>
              <a:t>（五）研修或實習目的與計畫明確者。</a:t>
            </a:r>
          </a:p>
          <a:p>
            <a:pPr marL="0" indent="0">
              <a:spcAft>
                <a:spcPts val="600"/>
              </a:spcAft>
              <a:buNone/>
            </a:pPr>
            <a:r>
              <a:rPr lang="zh-TW" altLang="zh-TW" sz="2000" b="1" dirty="0">
                <a:solidFill>
                  <a:srgbClr val="575D75"/>
                </a:solidFill>
              </a:rPr>
              <a:t>（六）未同時領取政府預算所提供之其它出國補助者。</a:t>
            </a:r>
          </a:p>
          <a:p>
            <a:pPr marL="0" indent="0">
              <a:spcAft>
                <a:spcPts val="600"/>
              </a:spcAft>
              <a:buNone/>
            </a:pPr>
            <a:r>
              <a:rPr lang="zh-TW" altLang="zh-TW" sz="2000" b="1" dirty="0">
                <a:solidFill>
                  <a:srgbClr val="575D75"/>
                </a:solidFill>
              </a:rPr>
              <a:t>（七）研修或實習期間結束後，回本校原屬科系所繼續學業者。</a:t>
            </a:r>
          </a:p>
          <a:p>
            <a:pPr marL="0" indent="0">
              <a:spcAft>
                <a:spcPts val="600"/>
              </a:spcAft>
              <a:buNone/>
            </a:pPr>
            <a:r>
              <a:rPr lang="zh-TW" altLang="zh-TW" sz="2000" b="1" dirty="0">
                <a:solidFill>
                  <a:srgbClr val="575D75"/>
                </a:solidFill>
              </a:rPr>
              <a:t>（八）能自行承擔因研修或實習所衍生可能延畢風險者。</a:t>
            </a:r>
          </a:p>
          <a:p>
            <a:pPr marL="0" indent="0">
              <a:buNone/>
            </a:pPr>
            <a:r>
              <a:rPr lang="zh-TW" altLang="zh-TW" sz="2000" b="1" dirty="0">
                <a:solidFill>
                  <a:srgbClr val="575D75"/>
                </a:solidFill>
              </a:rPr>
              <a:t>（九）通過所屬科系所或學院、各計畫主持人自訂甄選標準者。</a:t>
            </a:r>
          </a:p>
          <a:p>
            <a:pPr marL="0" indent="0">
              <a:buNone/>
            </a:pPr>
            <a:endParaRPr lang="zh-TW" altLang="en-US" dirty="0">
              <a:solidFill>
                <a:srgbClr val="575D75"/>
              </a:solidFill>
            </a:endParaRPr>
          </a:p>
        </p:txBody>
      </p:sp>
    </p:spTree>
    <p:extLst>
      <p:ext uri="{BB962C8B-B14F-4D97-AF65-F5344CB8AC3E}">
        <p14:creationId xmlns:p14="http://schemas.microsoft.com/office/powerpoint/2010/main" val="29323694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juice\Desktop\學海說明會PPT版-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p:txBody>
          <a:bodyPr>
            <a:normAutofit/>
          </a:bodyPr>
          <a:lstStyle/>
          <a:p>
            <a:r>
              <a:rPr lang="zh-TW" altLang="en-US" sz="4000" b="1" spc="300" dirty="0" smtClean="0"/>
              <a:t>申請資格</a:t>
            </a:r>
            <a:r>
              <a:rPr lang="en-US" altLang="zh-TW" sz="4000" b="1" spc="300" dirty="0" smtClean="0"/>
              <a:t>-2</a:t>
            </a:r>
            <a:endParaRPr lang="zh-TW" altLang="en-US" sz="4000" b="1" spc="300" dirty="0"/>
          </a:p>
        </p:txBody>
      </p:sp>
      <p:sp>
        <p:nvSpPr>
          <p:cNvPr id="3" name="內容版面配置區 2"/>
          <p:cNvSpPr>
            <a:spLocks noGrp="1"/>
          </p:cNvSpPr>
          <p:nvPr>
            <p:ph sz="quarter" idx="1"/>
          </p:nvPr>
        </p:nvSpPr>
        <p:spPr>
          <a:xfrm>
            <a:off x="388560" y="1301904"/>
            <a:ext cx="8503920" cy="4503360"/>
          </a:xfrm>
        </p:spPr>
        <p:txBody>
          <a:bodyPr>
            <a:normAutofit fontScale="92500"/>
          </a:bodyPr>
          <a:lstStyle/>
          <a:p>
            <a:pPr marL="0" indent="0">
              <a:buNone/>
            </a:pPr>
            <a:r>
              <a:rPr lang="zh-TW" altLang="zh-TW" sz="2200" b="1" dirty="0">
                <a:solidFill>
                  <a:srgbClr val="575D75"/>
                </a:solidFill>
              </a:rPr>
              <a:t>（十）學海飛颺計畫、學海惜珠計畫申請者須具相當程度之外國</a:t>
            </a:r>
            <a:r>
              <a:rPr lang="zh-TW" altLang="zh-TW" sz="2200" b="1" dirty="0" smtClean="0">
                <a:solidFill>
                  <a:srgbClr val="575D75"/>
                </a:solidFill>
              </a:rPr>
              <a:t>語言能力</a:t>
            </a:r>
            <a:r>
              <a:rPr lang="zh-TW" altLang="zh-TW" sz="2200" b="1" dirty="0">
                <a:solidFill>
                  <a:srgbClr val="575D75"/>
                </a:solidFill>
              </a:rPr>
              <a:t>：</a:t>
            </a:r>
          </a:p>
          <a:p>
            <a:pPr marL="0" indent="0">
              <a:buNone/>
            </a:pPr>
            <a:r>
              <a:rPr lang="en-US" altLang="zh-TW" sz="2200" b="1" dirty="0" smtClean="0">
                <a:solidFill>
                  <a:srgbClr val="575D75"/>
                </a:solidFill>
              </a:rPr>
              <a:t>       </a:t>
            </a:r>
            <a:r>
              <a:rPr lang="en-US" altLang="zh-TW" sz="1900" b="1" dirty="0" smtClean="0">
                <a:solidFill>
                  <a:srgbClr val="575D75"/>
                </a:solidFill>
              </a:rPr>
              <a:t>1</a:t>
            </a:r>
            <a:r>
              <a:rPr lang="en-US" altLang="zh-TW" sz="1900" b="1" dirty="0">
                <a:solidFill>
                  <a:srgbClr val="575D75"/>
                </a:solidFill>
              </a:rPr>
              <a:t>.</a:t>
            </a:r>
            <a:r>
              <a:rPr lang="zh-TW" altLang="zh-TW" sz="1900" b="1" dirty="0">
                <a:solidFill>
                  <a:srgbClr val="575D75"/>
                </a:solidFill>
              </a:rPr>
              <a:t>如出國研修之學校訂有標準，以該校標準為主。</a:t>
            </a:r>
          </a:p>
          <a:p>
            <a:pPr marL="0" indent="0">
              <a:buNone/>
            </a:pPr>
            <a:r>
              <a:rPr lang="en-US" altLang="zh-TW" sz="1900" b="1" dirty="0" smtClean="0">
                <a:solidFill>
                  <a:srgbClr val="575D75"/>
                </a:solidFill>
              </a:rPr>
              <a:t>        2</a:t>
            </a:r>
            <a:r>
              <a:rPr lang="en-US" altLang="zh-TW" sz="1900" b="1" dirty="0">
                <a:solidFill>
                  <a:srgbClr val="575D75"/>
                </a:solidFill>
              </a:rPr>
              <a:t>.</a:t>
            </a:r>
            <a:r>
              <a:rPr lang="zh-TW" altLang="zh-TW" sz="1900" b="1" dirty="0">
                <a:solidFill>
                  <a:srgbClr val="575D75"/>
                </a:solidFill>
              </a:rPr>
              <a:t>如出國研修之學校無訂標準，則需提出以下任一語言證明文件：</a:t>
            </a:r>
          </a:p>
          <a:p>
            <a:pPr marL="0" indent="0">
              <a:buNone/>
            </a:pPr>
            <a:r>
              <a:rPr lang="en-US" altLang="zh-TW" sz="1900" b="1" dirty="0" smtClean="0">
                <a:solidFill>
                  <a:srgbClr val="575D75"/>
                </a:solidFill>
              </a:rPr>
              <a:t>        </a:t>
            </a:r>
            <a:r>
              <a:rPr lang="zh-TW" altLang="zh-TW" sz="1900" b="1" dirty="0" smtClean="0">
                <a:solidFill>
                  <a:srgbClr val="575D75"/>
                </a:solidFill>
              </a:rPr>
              <a:t>（</a:t>
            </a:r>
            <a:r>
              <a:rPr lang="en-US" altLang="zh-TW" sz="1900" b="1" dirty="0">
                <a:solidFill>
                  <a:srgbClr val="575D75"/>
                </a:solidFill>
              </a:rPr>
              <a:t>1</a:t>
            </a:r>
            <a:r>
              <a:rPr lang="zh-TW" altLang="zh-TW" sz="1900" b="1" dirty="0">
                <a:solidFill>
                  <a:srgbClr val="575D75"/>
                </a:solidFill>
              </a:rPr>
              <a:t>）通過（同等）全民英檢測驗中級以上或托福</a:t>
            </a:r>
            <a:r>
              <a:rPr lang="en-US" altLang="zh-TW" sz="1900" b="1" dirty="0">
                <a:solidFill>
                  <a:srgbClr val="575D75"/>
                </a:solidFill>
              </a:rPr>
              <a:t>TOEFL</a:t>
            </a:r>
            <a:r>
              <a:rPr lang="zh-TW" altLang="zh-TW" sz="1900" b="1" dirty="0">
                <a:solidFill>
                  <a:srgbClr val="575D75"/>
                </a:solidFill>
              </a:rPr>
              <a:t>（</a:t>
            </a:r>
            <a:r>
              <a:rPr lang="en-US" altLang="zh-TW" sz="1900" b="1" dirty="0" err="1">
                <a:solidFill>
                  <a:srgbClr val="575D75"/>
                </a:solidFill>
              </a:rPr>
              <a:t>iBT</a:t>
            </a:r>
            <a:r>
              <a:rPr lang="zh-TW" altLang="zh-TW" sz="1900" b="1" dirty="0" smtClean="0">
                <a:solidFill>
                  <a:srgbClr val="575D75"/>
                </a:solidFill>
              </a:rPr>
              <a:t>）</a:t>
            </a:r>
            <a:r>
              <a:rPr lang="en-US" altLang="zh-TW" sz="1900" b="1" dirty="0" smtClean="0">
                <a:solidFill>
                  <a:srgbClr val="575D75"/>
                </a:solidFill>
              </a:rPr>
              <a:t> </a:t>
            </a:r>
          </a:p>
          <a:p>
            <a:pPr marL="0" indent="0">
              <a:buNone/>
            </a:pPr>
            <a:r>
              <a:rPr lang="en-US" altLang="zh-TW" sz="1900" b="1" dirty="0">
                <a:solidFill>
                  <a:srgbClr val="575D75"/>
                </a:solidFill>
              </a:rPr>
              <a:t> </a:t>
            </a:r>
            <a:r>
              <a:rPr lang="en-US" altLang="zh-TW" sz="1900" b="1" dirty="0" smtClean="0">
                <a:solidFill>
                  <a:srgbClr val="575D75"/>
                </a:solidFill>
              </a:rPr>
              <a:t>              60</a:t>
            </a:r>
            <a:r>
              <a:rPr lang="zh-TW" altLang="zh-TW" sz="1900" b="1" dirty="0">
                <a:solidFill>
                  <a:srgbClr val="575D75"/>
                </a:solidFill>
              </a:rPr>
              <a:t>分以上者。</a:t>
            </a:r>
          </a:p>
          <a:p>
            <a:pPr marL="0" indent="0">
              <a:buNone/>
            </a:pPr>
            <a:r>
              <a:rPr lang="en-US" altLang="zh-TW" sz="1900" b="1" dirty="0" smtClean="0">
                <a:solidFill>
                  <a:srgbClr val="575D75"/>
                </a:solidFill>
              </a:rPr>
              <a:t>        </a:t>
            </a:r>
            <a:r>
              <a:rPr lang="zh-TW" altLang="zh-TW" sz="1900" b="1" dirty="0" smtClean="0">
                <a:solidFill>
                  <a:srgbClr val="575D75"/>
                </a:solidFill>
              </a:rPr>
              <a:t>（</a:t>
            </a:r>
            <a:r>
              <a:rPr lang="en-US" altLang="zh-TW" sz="1900" b="1" dirty="0">
                <a:solidFill>
                  <a:srgbClr val="575D75"/>
                </a:solidFill>
              </a:rPr>
              <a:t>2</a:t>
            </a:r>
            <a:r>
              <a:rPr lang="zh-TW" altLang="zh-TW" sz="1900" b="1" dirty="0">
                <a:solidFill>
                  <a:srgbClr val="575D75"/>
                </a:solidFill>
              </a:rPr>
              <a:t>）通過日語能力測驗</a:t>
            </a:r>
            <a:r>
              <a:rPr lang="en-US" altLang="zh-TW" sz="1900" b="1" dirty="0">
                <a:solidFill>
                  <a:srgbClr val="575D75"/>
                </a:solidFill>
              </a:rPr>
              <a:t>JLPT</a:t>
            </a:r>
            <a:r>
              <a:rPr lang="zh-TW" altLang="zh-TW" sz="1900" b="1" dirty="0">
                <a:solidFill>
                  <a:srgbClr val="575D75"/>
                </a:solidFill>
              </a:rPr>
              <a:t>二級以上者；民國九十七年七月起</a:t>
            </a:r>
            <a:r>
              <a:rPr lang="zh-TW" altLang="zh-TW" sz="1900" b="1" dirty="0" smtClean="0">
                <a:solidFill>
                  <a:srgbClr val="575D75"/>
                </a:solidFill>
              </a:rPr>
              <a:t>之</a:t>
            </a:r>
            <a:endParaRPr lang="en-US" altLang="zh-TW" sz="1900" b="1" dirty="0" smtClean="0">
              <a:solidFill>
                <a:srgbClr val="575D75"/>
              </a:solidFill>
            </a:endParaRPr>
          </a:p>
          <a:p>
            <a:pPr marL="0" indent="0">
              <a:buNone/>
            </a:pPr>
            <a:r>
              <a:rPr lang="en-US" altLang="zh-TW" sz="1900" b="1" dirty="0">
                <a:solidFill>
                  <a:srgbClr val="575D75"/>
                </a:solidFill>
              </a:rPr>
              <a:t> </a:t>
            </a:r>
            <a:r>
              <a:rPr lang="en-US" altLang="zh-TW" sz="1900" b="1" dirty="0" smtClean="0">
                <a:solidFill>
                  <a:srgbClr val="575D75"/>
                </a:solidFill>
              </a:rPr>
              <a:t>              </a:t>
            </a:r>
            <a:r>
              <a:rPr lang="zh-TW" altLang="zh-TW" sz="1900" b="1" dirty="0" smtClean="0">
                <a:solidFill>
                  <a:srgbClr val="575D75"/>
                </a:solidFill>
              </a:rPr>
              <a:t>新制</a:t>
            </a:r>
            <a:r>
              <a:rPr lang="zh-TW" altLang="zh-TW" sz="1900" b="1" dirty="0">
                <a:solidFill>
                  <a:srgbClr val="575D75"/>
                </a:solidFill>
              </a:rPr>
              <a:t>測驗為</a:t>
            </a:r>
            <a:r>
              <a:rPr lang="en-US" altLang="zh-TW" sz="1900" b="1" dirty="0">
                <a:solidFill>
                  <a:srgbClr val="575D75"/>
                </a:solidFill>
              </a:rPr>
              <a:t>N2</a:t>
            </a:r>
            <a:r>
              <a:rPr lang="zh-TW" altLang="zh-TW" sz="1900" b="1" dirty="0">
                <a:solidFill>
                  <a:srgbClr val="575D75"/>
                </a:solidFill>
              </a:rPr>
              <a:t>級以上者。</a:t>
            </a:r>
          </a:p>
          <a:p>
            <a:pPr marL="0" indent="0">
              <a:buNone/>
            </a:pPr>
            <a:r>
              <a:rPr lang="en-US" altLang="zh-TW" sz="1900" b="1" dirty="0" smtClean="0">
                <a:solidFill>
                  <a:srgbClr val="575D75"/>
                </a:solidFill>
              </a:rPr>
              <a:t>        </a:t>
            </a:r>
            <a:r>
              <a:rPr lang="zh-TW" altLang="zh-TW" sz="1900" b="1" dirty="0" smtClean="0">
                <a:solidFill>
                  <a:srgbClr val="575D75"/>
                </a:solidFill>
              </a:rPr>
              <a:t>（</a:t>
            </a:r>
            <a:r>
              <a:rPr lang="en-US" altLang="zh-TW" sz="1900" b="1" dirty="0">
                <a:solidFill>
                  <a:srgbClr val="575D75"/>
                </a:solidFill>
              </a:rPr>
              <a:t>3</a:t>
            </a:r>
            <a:r>
              <a:rPr lang="zh-TW" altLang="zh-TW" sz="1900" b="1" dirty="0">
                <a:solidFill>
                  <a:srgbClr val="575D75"/>
                </a:solidFill>
              </a:rPr>
              <a:t>）其它語言：若擬前往之研修國家非使用前項所列語文，則</a:t>
            </a:r>
            <a:r>
              <a:rPr lang="zh-TW" altLang="zh-TW" sz="1900" b="1" dirty="0" smtClean="0">
                <a:solidFill>
                  <a:srgbClr val="575D75"/>
                </a:solidFill>
              </a:rPr>
              <a:t>申請</a:t>
            </a:r>
            <a:r>
              <a:rPr lang="en-US" altLang="zh-TW" sz="1900" b="1" dirty="0" smtClean="0">
                <a:solidFill>
                  <a:srgbClr val="575D75"/>
                </a:solidFill>
              </a:rPr>
              <a:t>  </a:t>
            </a:r>
            <a:r>
              <a:rPr lang="zh-TW" altLang="zh-TW" sz="1900" b="1" dirty="0" smtClean="0">
                <a:solidFill>
                  <a:srgbClr val="575D75"/>
                </a:solidFill>
              </a:rPr>
              <a:t>人</a:t>
            </a:r>
            <a:r>
              <a:rPr lang="zh-TW" altLang="zh-TW" sz="1900" b="1" dirty="0">
                <a:solidFill>
                  <a:srgbClr val="575D75"/>
                </a:solidFill>
              </a:rPr>
              <a:t>得</a:t>
            </a:r>
            <a:r>
              <a:rPr lang="zh-TW" altLang="zh-TW" sz="1900" b="1" dirty="0" smtClean="0">
                <a:solidFill>
                  <a:srgbClr val="575D75"/>
                </a:solidFill>
              </a:rPr>
              <a:t>繳</a:t>
            </a:r>
            <a:endParaRPr lang="en-US" altLang="zh-TW" sz="1900" b="1" dirty="0" smtClean="0">
              <a:solidFill>
                <a:srgbClr val="575D75"/>
              </a:solidFill>
            </a:endParaRPr>
          </a:p>
          <a:p>
            <a:pPr marL="0" indent="0">
              <a:buNone/>
            </a:pPr>
            <a:r>
              <a:rPr lang="en-US" altLang="zh-TW" sz="1900" b="1" dirty="0">
                <a:solidFill>
                  <a:srgbClr val="575D75"/>
                </a:solidFill>
              </a:rPr>
              <a:t> </a:t>
            </a:r>
            <a:r>
              <a:rPr lang="en-US" altLang="zh-TW" sz="1900" b="1" dirty="0" smtClean="0">
                <a:solidFill>
                  <a:srgbClr val="575D75"/>
                </a:solidFill>
              </a:rPr>
              <a:t>              </a:t>
            </a:r>
            <a:r>
              <a:rPr lang="zh-TW" altLang="zh-TW" sz="1900" b="1" dirty="0" smtClean="0">
                <a:solidFill>
                  <a:srgbClr val="575D75"/>
                </a:solidFill>
              </a:rPr>
              <a:t>交</a:t>
            </a:r>
            <a:r>
              <a:rPr lang="zh-TW" altLang="zh-TW" sz="1900" b="1" dirty="0">
                <a:solidFill>
                  <a:srgbClr val="575D75"/>
                </a:solidFill>
              </a:rPr>
              <a:t>申請截止日之前二年內修習研究機構國家語文之結業證書或修課</a:t>
            </a:r>
            <a:r>
              <a:rPr lang="zh-TW" altLang="zh-TW" sz="1900" b="1" dirty="0" smtClean="0">
                <a:solidFill>
                  <a:srgbClr val="575D75"/>
                </a:solidFill>
              </a:rPr>
              <a:t>成</a:t>
            </a:r>
            <a:r>
              <a:rPr lang="en-US" altLang="zh-TW" sz="1900" b="1" dirty="0" smtClean="0">
                <a:solidFill>
                  <a:srgbClr val="575D75"/>
                </a:solidFill>
              </a:rPr>
              <a:t> </a:t>
            </a:r>
          </a:p>
          <a:p>
            <a:pPr marL="0" indent="0">
              <a:spcAft>
                <a:spcPts val="600"/>
              </a:spcAft>
              <a:buNone/>
            </a:pPr>
            <a:r>
              <a:rPr lang="en-US" altLang="zh-TW" sz="1900" b="1" dirty="0">
                <a:solidFill>
                  <a:srgbClr val="575D75"/>
                </a:solidFill>
              </a:rPr>
              <a:t> </a:t>
            </a:r>
            <a:r>
              <a:rPr lang="en-US" altLang="zh-TW" sz="1900" b="1" dirty="0" smtClean="0">
                <a:solidFill>
                  <a:srgbClr val="575D75"/>
                </a:solidFill>
              </a:rPr>
              <a:t>              </a:t>
            </a:r>
            <a:r>
              <a:rPr lang="zh-TW" altLang="zh-TW" sz="1900" b="1" dirty="0" smtClean="0">
                <a:solidFill>
                  <a:srgbClr val="575D75"/>
                </a:solidFill>
              </a:rPr>
              <a:t>績</a:t>
            </a:r>
            <a:r>
              <a:rPr lang="zh-TW" altLang="zh-TW" sz="1900" b="1" dirty="0">
                <a:solidFill>
                  <a:srgbClr val="575D75"/>
                </a:solidFill>
              </a:rPr>
              <a:t>等具體資料做為語文能力證明。</a:t>
            </a:r>
          </a:p>
          <a:p>
            <a:pPr marL="0" indent="0">
              <a:buNone/>
            </a:pPr>
            <a:r>
              <a:rPr lang="zh-TW" altLang="zh-TW" sz="2200" b="1" dirty="0">
                <a:solidFill>
                  <a:srgbClr val="575D75"/>
                </a:solidFill>
              </a:rPr>
              <a:t>（十一）學海惜珠計畫申請者須檢附申請日前三個月內新式戶口名簿影本（註明核與正本相符並親筆簽名）或教育部認可之相關戶內人口證明文件及低收入戶、中低收入戶或中低收入戶相關補助證明。</a:t>
            </a:r>
          </a:p>
          <a:p>
            <a:pPr marL="0" indent="0">
              <a:buNone/>
            </a:pPr>
            <a:endParaRPr lang="zh-TW" altLang="en-US" dirty="0">
              <a:solidFill>
                <a:srgbClr val="575D75"/>
              </a:solidFill>
            </a:endParaRPr>
          </a:p>
        </p:txBody>
      </p:sp>
    </p:spTree>
    <p:extLst>
      <p:ext uri="{BB962C8B-B14F-4D97-AF65-F5344CB8AC3E}">
        <p14:creationId xmlns:p14="http://schemas.microsoft.com/office/powerpoint/2010/main" val="397384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juice\Desktop\學海說明會PPT版-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p:txBody>
          <a:bodyPr>
            <a:normAutofit/>
          </a:bodyPr>
          <a:lstStyle/>
          <a:p>
            <a:r>
              <a:rPr lang="zh-TW" altLang="en-US" sz="4000" b="1" spc="300" dirty="0" smtClean="0"/>
              <a:t>申請流程</a:t>
            </a:r>
            <a:endParaRPr lang="zh-TW" altLang="en-US" sz="4000" b="1" spc="300" dirty="0"/>
          </a:p>
        </p:txBody>
      </p:sp>
      <p:sp>
        <p:nvSpPr>
          <p:cNvPr id="3" name="內容版面配置區 2"/>
          <p:cNvSpPr>
            <a:spLocks noGrp="1"/>
          </p:cNvSpPr>
          <p:nvPr>
            <p:ph sz="quarter" idx="1"/>
          </p:nvPr>
        </p:nvSpPr>
        <p:spPr>
          <a:xfrm>
            <a:off x="301752" y="1484784"/>
            <a:ext cx="8503920" cy="4572000"/>
          </a:xfrm>
        </p:spPr>
        <p:txBody>
          <a:bodyPr>
            <a:normAutofit/>
          </a:bodyPr>
          <a:lstStyle/>
          <a:p>
            <a:pPr marL="0" indent="0">
              <a:buNone/>
            </a:pPr>
            <a:r>
              <a:rPr lang="zh-TW" altLang="zh-TW" sz="2400" b="1" dirty="0">
                <a:solidFill>
                  <a:srgbClr val="575D75"/>
                </a:solidFill>
              </a:rPr>
              <a:t>（一）下載申請表</a:t>
            </a:r>
            <a:r>
              <a:rPr lang="zh-TW" altLang="zh-TW" sz="2400" b="1" dirty="0" smtClean="0">
                <a:solidFill>
                  <a:srgbClr val="575D75"/>
                </a:solidFill>
              </a:rPr>
              <a:t>及</a:t>
            </a:r>
            <a:r>
              <a:rPr lang="zh-TW" altLang="en-US" sz="2400" b="1" dirty="0" smtClean="0">
                <a:solidFill>
                  <a:srgbClr val="575D75"/>
                </a:solidFill>
              </a:rPr>
              <a:t>相關附件</a:t>
            </a:r>
            <a:endParaRPr lang="en-US" altLang="zh-TW" sz="2400" b="1" dirty="0" smtClean="0">
              <a:solidFill>
                <a:srgbClr val="575D75"/>
              </a:solidFill>
            </a:endParaRPr>
          </a:p>
          <a:p>
            <a:pPr marL="0" indent="0">
              <a:spcAft>
                <a:spcPts val="600"/>
              </a:spcAft>
              <a:buNone/>
            </a:pPr>
            <a:r>
              <a:rPr lang="en-US" altLang="zh-TW" sz="2400" b="1" dirty="0">
                <a:solidFill>
                  <a:srgbClr val="575D75"/>
                </a:solidFill>
              </a:rPr>
              <a:t> </a:t>
            </a:r>
            <a:r>
              <a:rPr lang="en-US" altLang="zh-TW" sz="2400" b="1" dirty="0" smtClean="0">
                <a:solidFill>
                  <a:srgbClr val="575D75"/>
                </a:solidFill>
              </a:rPr>
              <a:t>        </a:t>
            </a:r>
            <a:r>
              <a:rPr lang="zh-TW" altLang="zh-TW" sz="2400" b="1" dirty="0" smtClean="0">
                <a:solidFill>
                  <a:srgbClr val="575D75"/>
                </a:solidFill>
              </a:rPr>
              <a:t>（</a:t>
            </a:r>
            <a:r>
              <a:rPr lang="zh-TW" altLang="zh-TW" sz="2400" b="1" dirty="0">
                <a:solidFill>
                  <a:srgbClr val="575D75"/>
                </a:solidFill>
              </a:rPr>
              <a:t>請於研發處國際交流組網頁下載）</a:t>
            </a:r>
          </a:p>
          <a:p>
            <a:pPr marL="0" indent="0">
              <a:spcAft>
                <a:spcPts val="600"/>
              </a:spcAft>
              <a:buNone/>
            </a:pPr>
            <a:r>
              <a:rPr lang="zh-TW" altLang="zh-TW" sz="2400" b="1" dirty="0">
                <a:solidFill>
                  <a:srgbClr val="575D75"/>
                </a:solidFill>
              </a:rPr>
              <a:t>（二）備妥報名資料並彙整為一</a:t>
            </a:r>
            <a:r>
              <a:rPr lang="zh-TW" altLang="zh-TW" sz="2400" b="1" dirty="0" smtClean="0">
                <a:solidFill>
                  <a:srgbClr val="575D75"/>
                </a:solidFill>
              </a:rPr>
              <a:t>份</a:t>
            </a:r>
            <a:endParaRPr lang="zh-TW" altLang="zh-TW" sz="2400" b="1" dirty="0">
              <a:solidFill>
                <a:srgbClr val="575D75"/>
              </a:solidFill>
            </a:endParaRPr>
          </a:p>
          <a:p>
            <a:pPr marL="0" indent="0">
              <a:spcAft>
                <a:spcPts val="600"/>
              </a:spcAft>
              <a:buNone/>
            </a:pPr>
            <a:r>
              <a:rPr lang="zh-TW" altLang="zh-TW" sz="2400" b="1" dirty="0">
                <a:solidFill>
                  <a:srgbClr val="575D75"/>
                </a:solidFill>
              </a:rPr>
              <a:t>（三）送交所屬科系所或學院或各計畫主持人參加</a:t>
            </a:r>
            <a:r>
              <a:rPr lang="zh-TW" altLang="zh-TW" sz="2400" b="1" dirty="0" smtClean="0">
                <a:solidFill>
                  <a:srgbClr val="575D75"/>
                </a:solidFill>
              </a:rPr>
              <a:t>甄選</a:t>
            </a:r>
            <a:endParaRPr lang="zh-TW" altLang="zh-TW" sz="2400" b="1" dirty="0">
              <a:solidFill>
                <a:srgbClr val="575D75"/>
              </a:solidFill>
            </a:endParaRPr>
          </a:p>
          <a:p>
            <a:pPr marL="0" indent="0">
              <a:buNone/>
            </a:pPr>
            <a:r>
              <a:rPr lang="zh-TW" altLang="zh-TW" sz="2400" b="1" dirty="0">
                <a:solidFill>
                  <a:srgbClr val="575D75"/>
                </a:solidFill>
              </a:rPr>
              <a:t>（四）通過學海飛颺、學海惜珠計畫甄選者，將相關資料</a:t>
            </a:r>
            <a:r>
              <a:rPr lang="zh-TW" altLang="zh-TW" sz="2400" b="1" dirty="0" smtClean="0">
                <a:solidFill>
                  <a:srgbClr val="575D75"/>
                </a:solidFill>
              </a:rPr>
              <a:t>送</a:t>
            </a:r>
            <a:endParaRPr lang="en-US" altLang="zh-TW" sz="2400" b="1" dirty="0" smtClean="0">
              <a:solidFill>
                <a:srgbClr val="575D75"/>
              </a:solidFill>
            </a:endParaRPr>
          </a:p>
          <a:p>
            <a:pPr marL="0" indent="0">
              <a:spcAft>
                <a:spcPts val="600"/>
              </a:spcAft>
              <a:buNone/>
            </a:pPr>
            <a:r>
              <a:rPr lang="en-US" altLang="zh-TW" sz="2400" b="1" dirty="0">
                <a:solidFill>
                  <a:srgbClr val="575D75"/>
                </a:solidFill>
              </a:rPr>
              <a:t> </a:t>
            </a:r>
            <a:r>
              <a:rPr lang="en-US" altLang="zh-TW" sz="2400" b="1" dirty="0" smtClean="0">
                <a:solidFill>
                  <a:srgbClr val="575D75"/>
                </a:solidFill>
              </a:rPr>
              <a:t>          </a:t>
            </a:r>
            <a:r>
              <a:rPr lang="zh-TW" altLang="zh-TW" sz="2400" b="1" dirty="0" smtClean="0">
                <a:solidFill>
                  <a:srgbClr val="575D75"/>
                </a:solidFill>
              </a:rPr>
              <a:t>至</a:t>
            </a:r>
            <a:r>
              <a:rPr lang="zh-TW" altLang="zh-TW" sz="2400" b="1" dirty="0">
                <a:solidFill>
                  <a:srgbClr val="575D75"/>
                </a:solidFill>
              </a:rPr>
              <a:t>研發處國際交流</a:t>
            </a:r>
            <a:r>
              <a:rPr lang="zh-TW" altLang="zh-TW" sz="2400" b="1" dirty="0" smtClean="0">
                <a:solidFill>
                  <a:srgbClr val="575D75"/>
                </a:solidFill>
              </a:rPr>
              <a:t>組</a:t>
            </a:r>
            <a:endParaRPr lang="zh-TW" altLang="zh-TW" sz="2400" b="1" dirty="0">
              <a:solidFill>
                <a:srgbClr val="575D75"/>
              </a:solidFill>
            </a:endParaRPr>
          </a:p>
          <a:p>
            <a:pPr marL="0" indent="0">
              <a:buNone/>
            </a:pPr>
            <a:r>
              <a:rPr lang="zh-TW" altLang="zh-TW" sz="2400" b="1" dirty="0">
                <a:solidFill>
                  <a:srgbClr val="575D75"/>
                </a:solidFill>
              </a:rPr>
              <a:t>（五）申請學海築夢計畫之計畫主持人，彙整通過所屬</a:t>
            </a:r>
            <a:r>
              <a:rPr lang="zh-TW" altLang="zh-TW" sz="2400" b="1" dirty="0" smtClean="0">
                <a:solidFill>
                  <a:srgbClr val="575D75"/>
                </a:solidFill>
              </a:rPr>
              <a:t>計畫</a:t>
            </a:r>
            <a:endParaRPr lang="en-US" altLang="zh-TW" sz="2400" b="1" dirty="0" smtClean="0">
              <a:solidFill>
                <a:srgbClr val="575D75"/>
              </a:solidFill>
            </a:endParaRPr>
          </a:p>
          <a:p>
            <a:pPr marL="0" indent="0">
              <a:buNone/>
            </a:pPr>
            <a:r>
              <a:rPr lang="en-US" altLang="zh-TW" sz="2400" b="1" dirty="0">
                <a:solidFill>
                  <a:srgbClr val="575D75"/>
                </a:solidFill>
              </a:rPr>
              <a:t> </a:t>
            </a:r>
            <a:r>
              <a:rPr lang="en-US" altLang="zh-TW" sz="2400" b="1" dirty="0" smtClean="0">
                <a:solidFill>
                  <a:srgbClr val="575D75"/>
                </a:solidFill>
              </a:rPr>
              <a:t>          </a:t>
            </a:r>
            <a:r>
              <a:rPr lang="zh-TW" altLang="zh-TW" sz="2400" b="1" dirty="0" smtClean="0">
                <a:solidFill>
                  <a:srgbClr val="575D75"/>
                </a:solidFill>
              </a:rPr>
              <a:t>甄選</a:t>
            </a:r>
            <a:r>
              <a:rPr lang="zh-TW" altLang="zh-TW" sz="2400" b="1" dirty="0">
                <a:solidFill>
                  <a:srgbClr val="575D75"/>
                </a:solidFill>
              </a:rPr>
              <a:t>者資料後送至研發處國際交流組，透過校內</a:t>
            </a:r>
            <a:r>
              <a:rPr lang="zh-TW" altLang="zh-TW" sz="2400" b="1" dirty="0" smtClean="0">
                <a:solidFill>
                  <a:srgbClr val="575D75"/>
                </a:solidFill>
              </a:rPr>
              <a:t>審查</a:t>
            </a:r>
            <a:endParaRPr lang="en-US" altLang="zh-TW" sz="2400" b="1" dirty="0" smtClean="0">
              <a:solidFill>
                <a:srgbClr val="575D75"/>
              </a:solidFill>
            </a:endParaRPr>
          </a:p>
          <a:p>
            <a:pPr marL="0" indent="0">
              <a:buNone/>
            </a:pPr>
            <a:r>
              <a:rPr lang="en-US" altLang="zh-TW" sz="2400" b="1" dirty="0">
                <a:solidFill>
                  <a:srgbClr val="575D75"/>
                </a:solidFill>
              </a:rPr>
              <a:t> </a:t>
            </a:r>
            <a:r>
              <a:rPr lang="en-US" altLang="zh-TW" sz="2400" b="1" dirty="0" smtClean="0">
                <a:solidFill>
                  <a:srgbClr val="575D75"/>
                </a:solidFill>
              </a:rPr>
              <a:t>          </a:t>
            </a:r>
            <a:r>
              <a:rPr lang="zh-TW" altLang="zh-TW" sz="2400" b="1" dirty="0" smtClean="0">
                <a:solidFill>
                  <a:srgbClr val="575D75"/>
                </a:solidFill>
              </a:rPr>
              <a:t>機制</a:t>
            </a:r>
            <a:r>
              <a:rPr lang="zh-TW" altLang="zh-TW" sz="2400" b="1" dirty="0">
                <a:solidFill>
                  <a:srgbClr val="575D75"/>
                </a:solidFill>
              </a:rPr>
              <a:t>提送</a:t>
            </a:r>
            <a:r>
              <a:rPr lang="zh-TW" altLang="zh-TW" sz="2400" b="1" dirty="0" smtClean="0">
                <a:solidFill>
                  <a:srgbClr val="575D75"/>
                </a:solidFill>
              </a:rPr>
              <a:t>教育部</a:t>
            </a:r>
            <a:endParaRPr lang="zh-TW" altLang="zh-TW" sz="2400" b="1" dirty="0">
              <a:solidFill>
                <a:srgbClr val="575D75"/>
              </a:solidFill>
            </a:endParaRPr>
          </a:p>
          <a:p>
            <a:pPr marL="0" indent="0">
              <a:buNone/>
            </a:pPr>
            <a:endParaRPr lang="zh-TW" altLang="en-US" sz="2400" dirty="0">
              <a:solidFill>
                <a:srgbClr val="575D75"/>
              </a:solidFill>
            </a:endParaRPr>
          </a:p>
        </p:txBody>
      </p:sp>
    </p:spTree>
    <p:extLst>
      <p:ext uri="{BB962C8B-B14F-4D97-AF65-F5344CB8AC3E}">
        <p14:creationId xmlns:p14="http://schemas.microsoft.com/office/powerpoint/2010/main" val="3359953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juice\Desktop\學海說明會PPT版-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p:txBody>
          <a:bodyPr>
            <a:normAutofit/>
          </a:bodyPr>
          <a:lstStyle/>
          <a:p>
            <a:r>
              <a:rPr lang="zh-TW" altLang="en-US" sz="4000" b="1" spc="300" dirty="0" smtClean="0"/>
              <a:t>補助種類</a:t>
            </a:r>
            <a:r>
              <a:rPr lang="en-US" altLang="zh-TW" sz="4000" b="1" spc="300" dirty="0" smtClean="0"/>
              <a:t>-1</a:t>
            </a:r>
            <a:endParaRPr lang="zh-TW" altLang="en-US" sz="4000" b="1" spc="300" dirty="0"/>
          </a:p>
        </p:txBody>
      </p:sp>
      <p:sp>
        <p:nvSpPr>
          <p:cNvPr id="3" name="內容版面配置區 2"/>
          <p:cNvSpPr>
            <a:spLocks noGrp="1"/>
          </p:cNvSpPr>
          <p:nvPr>
            <p:ph sz="quarter" idx="1"/>
          </p:nvPr>
        </p:nvSpPr>
        <p:spPr/>
        <p:txBody>
          <a:bodyPr/>
          <a:lstStyle/>
          <a:p>
            <a:pPr marL="0" indent="0">
              <a:buNone/>
            </a:pPr>
            <a:endParaRPr lang="en-US" altLang="zh-TW" b="1" dirty="0">
              <a:solidFill>
                <a:srgbClr val="575D75"/>
              </a:solidFill>
            </a:endParaRPr>
          </a:p>
          <a:p>
            <a:pPr>
              <a:spcAft>
                <a:spcPts val="1200"/>
              </a:spcAft>
            </a:pPr>
            <a:r>
              <a:rPr lang="zh-TW" altLang="zh-TW" b="1" dirty="0">
                <a:solidFill>
                  <a:srgbClr val="575D75"/>
                </a:solidFill>
              </a:rPr>
              <a:t>「學海飛颺計畫</a:t>
            </a:r>
            <a:r>
              <a:rPr lang="zh-TW" altLang="zh-TW" b="1" dirty="0" smtClean="0">
                <a:solidFill>
                  <a:srgbClr val="575D75"/>
                </a:solidFill>
              </a:rPr>
              <a:t>」「</a:t>
            </a:r>
            <a:r>
              <a:rPr lang="zh-TW" altLang="zh-TW" b="1" dirty="0">
                <a:solidFill>
                  <a:srgbClr val="575D75"/>
                </a:solidFill>
              </a:rPr>
              <a:t>學海惜珠</a:t>
            </a:r>
            <a:r>
              <a:rPr lang="zh-TW" altLang="zh-TW" b="1" dirty="0" smtClean="0">
                <a:solidFill>
                  <a:srgbClr val="575D75"/>
                </a:solidFill>
              </a:rPr>
              <a:t>計畫」</a:t>
            </a:r>
            <a:endParaRPr lang="en-US" altLang="zh-TW" b="1" dirty="0" smtClean="0">
              <a:solidFill>
                <a:srgbClr val="575D75"/>
              </a:solidFill>
            </a:endParaRPr>
          </a:p>
          <a:p>
            <a:pPr marL="0" indent="0">
              <a:buNone/>
            </a:pPr>
            <a:r>
              <a:rPr lang="en-US" altLang="zh-TW" sz="2400" b="1" dirty="0" smtClean="0">
                <a:solidFill>
                  <a:srgbClr val="575D75"/>
                </a:solidFill>
              </a:rPr>
              <a:t>   (</a:t>
            </a:r>
            <a:r>
              <a:rPr lang="en-US" altLang="zh-TW" sz="2400" b="1" dirty="0">
                <a:solidFill>
                  <a:srgbClr val="575D75"/>
                </a:solidFill>
              </a:rPr>
              <a:t>1</a:t>
            </a:r>
            <a:r>
              <a:rPr lang="en-US" altLang="zh-TW" sz="2400" b="1" dirty="0" smtClean="0">
                <a:solidFill>
                  <a:srgbClr val="575D75"/>
                </a:solidFill>
              </a:rPr>
              <a:t>)</a:t>
            </a:r>
            <a:r>
              <a:rPr lang="zh-TW" altLang="en-US" sz="2400" b="1" dirty="0" smtClean="0">
                <a:solidFill>
                  <a:srgbClr val="575D75"/>
                </a:solidFill>
              </a:rPr>
              <a:t> </a:t>
            </a:r>
            <a:r>
              <a:rPr lang="zh-TW" altLang="zh-TW" sz="2400" b="1" dirty="0" smtClean="0">
                <a:solidFill>
                  <a:srgbClr val="575D75"/>
                </a:solidFill>
              </a:rPr>
              <a:t>補助</a:t>
            </a:r>
            <a:r>
              <a:rPr lang="zh-TW" altLang="zh-TW" sz="2400" b="1" dirty="0">
                <a:solidFill>
                  <a:srgbClr val="575D75"/>
                </a:solidFill>
              </a:rPr>
              <a:t>期限以一學期</a:t>
            </a:r>
            <a:r>
              <a:rPr lang="en-US" altLang="zh-TW" sz="2400" b="1" dirty="0">
                <a:solidFill>
                  <a:srgbClr val="575D75"/>
                </a:solidFill>
              </a:rPr>
              <a:t>(</a:t>
            </a:r>
            <a:r>
              <a:rPr lang="zh-TW" altLang="zh-TW" sz="2400" b="1" dirty="0">
                <a:solidFill>
                  <a:srgbClr val="575D75"/>
                </a:solidFill>
              </a:rPr>
              <a:t>季</a:t>
            </a:r>
            <a:r>
              <a:rPr lang="en-US" altLang="zh-TW" sz="2400" b="1" dirty="0">
                <a:solidFill>
                  <a:srgbClr val="575D75"/>
                </a:solidFill>
              </a:rPr>
              <a:t>)</a:t>
            </a:r>
            <a:r>
              <a:rPr lang="zh-TW" altLang="zh-TW" sz="2400" b="1" dirty="0">
                <a:solidFill>
                  <a:srgbClr val="575D75"/>
                </a:solidFill>
              </a:rPr>
              <a:t>或一學年為原則，本部補助</a:t>
            </a:r>
            <a:r>
              <a:rPr lang="zh-TW" altLang="zh-TW" sz="2400" b="1" dirty="0" smtClean="0">
                <a:solidFill>
                  <a:srgbClr val="575D75"/>
                </a:solidFill>
              </a:rPr>
              <a:t>每人</a:t>
            </a:r>
            <a:endParaRPr lang="en-US" altLang="zh-TW" sz="2400" b="1" dirty="0" smtClean="0">
              <a:solidFill>
                <a:srgbClr val="575D75"/>
              </a:solidFill>
            </a:endParaRPr>
          </a:p>
          <a:p>
            <a:pPr marL="0" indent="0">
              <a:buNone/>
            </a:pPr>
            <a:r>
              <a:rPr lang="en-US" altLang="zh-TW" sz="2400" b="1" dirty="0">
                <a:solidFill>
                  <a:srgbClr val="575D75"/>
                </a:solidFill>
              </a:rPr>
              <a:t> </a:t>
            </a:r>
            <a:r>
              <a:rPr lang="en-US" altLang="zh-TW" sz="2400" b="1" dirty="0" smtClean="0">
                <a:solidFill>
                  <a:srgbClr val="575D75"/>
                </a:solidFill>
              </a:rPr>
              <a:t>       </a:t>
            </a:r>
            <a:r>
              <a:rPr lang="zh-TW" altLang="zh-TW" sz="2400" b="1" dirty="0" smtClean="0">
                <a:solidFill>
                  <a:srgbClr val="575D75"/>
                </a:solidFill>
              </a:rPr>
              <a:t>新臺幣</a:t>
            </a:r>
            <a:r>
              <a:rPr lang="zh-TW" altLang="zh-TW" sz="2400" b="1" dirty="0">
                <a:solidFill>
                  <a:srgbClr val="575D75"/>
                </a:solidFill>
              </a:rPr>
              <a:t>五萬元以上三十萬元以下；其補助額度得</a:t>
            </a:r>
            <a:r>
              <a:rPr lang="zh-TW" altLang="zh-TW" sz="2400" b="1" dirty="0" smtClean="0">
                <a:solidFill>
                  <a:srgbClr val="575D75"/>
                </a:solidFill>
              </a:rPr>
              <a:t>依</a:t>
            </a:r>
            <a:r>
              <a:rPr lang="zh-TW" altLang="en-US" sz="2400" b="1" dirty="0" smtClean="0">
                <a:solidFill>
                  <a:srgbClr val="575D75"/>
                </a:solidFill>
              </a:rPr>
              <a:t>教育</a:t>
            </a:r>
            <a:endParaRPr lang="en-US" altLang="zh-TW" sz="2400" b="1" dirty="0" smtClean="0">
              <a:solidFill>
                <a:srgbClr val="575D75"/>
              </a:solidFill>
            </a:endParaRPr>
          </a:p>
          <a:p>
            <a:pPr marL="0" indent="0">
              <a:buNone/>
            </a:pPr>
            <a:r>
              <a:rPr lang="en-US" altLang="zh-TW" sz="2400" b="1" dirty="0">
                <a:solidFill>
                  <a:srgbClr val="575D75"/>
                </a:solidFill>
              </a:rPr>
              <a:t> </a:t>
            </a:r>
            <a:r>
              <a:rPr lang="en-US" altLang="zh-TW" sz="2400" b="1" dirty="0" smtClean="0">
                <a:solidFill>
                  <a:srgbClr val="575D75"/>
                </a:solidFill>
              </a:rPr>
              <a:t>       </a:t>
            </a:r>
            <a:r>
              <a:rPr lang="zh-TW" altLang="en-US" sz="2400" b="1" dirty="0" smtClean="0">
                <a:solidFill>
                  <a:srgbClr val="575D75"/>
                </a:solidFill>
              </a:rPr>
              <a:t>部核定本校</a:t>
            </a:r>
            <a:r>
              <a:rPr lang="zh-TW" altLang="zh-TW" sz="2400" b="1" dirty="0" smtClean="0">
                <a:solidFill>
                  <a:srgbClr val="575D75"/>
                </a:solidFill>
              </a:rPr>
              <a:t>當年度經費</a:t>
            </a:r>
            <a:r>
              <a:rPr lang="zh-TW" altLang="zh-TW" sz="2400" b="1" dirty="0">
                <a:solidFill>
                  <a:srgbClr val="575D75"/>
                </a:solidFill>
              </a:rPr>
              <a:t>預算</a:t>
            </a:r>
            <a:r>
              <a:rPr lang="zh-TW" altLang="zh-TW" sz="2400" b="1" dirty="0" smtClean="0">
                <a:solidFill>
                  <a:srgbClr val="575D75"/>
                </a:solidFill>
              </a:rPr>
              <a:t>調整</a:t>
            </a:r>
            <a:endParaRPr lang="zh-TW" altLang="zh-TW" sz="2400" b="1" dirty="0">
              <a:solidFill>
                <a:srgbClr val="575D75"/>
              </a:solidFill>
            </a:endParaRPr>
          </a:p>
          <a:p>
            <a:pPr marL="0" indent="0">
              <a:buNone/>
            </a:pPr>
            <a:r>
              <a:rPr lang="en-US" altLang="zh-TW" sz="2400" b="1" dirty="0" smtClean="0">
                <a:solidFill>
                  <a:srgbClr val="575D75"/>
                </a:solidFill>
              </a:rPr>
              <a:t>   (</a:t>
            </a:r>
            <a:r>
              <a:rPr lang="en-US" altLang="zh-TW" sz="2400" b="1" dirty="0">
                <a:solidFill>
                  <a:srgbClr val="575D75"/>
                </a:solidFill>
              </a:rPr>
              <a:t>2</a:t>
            </a:r>
            <a:r>
              <a:rPr lang="en-US" altLang="zh-TW" sz="2400" b="1" dirty="0" smtClean="0">
                <a:solidFill>
                  <a:srgbClr val="575D75"/>
                </a:solidFill>
              </a:rPr>
              <a:t>)</a:t>
            </a:r>
            <a:r>
              <a:rPr lang="zh-TW" altLang="en-US" sz="2400" b="1" dirty="0" smtClean="0">
                <a:solidFill>
                  <a:srgbClr val="575D75"/>
                </a:solidFill>
              </a:rPr>
              <a:t> </a:t>
            </a:r>
            <a:r>
              <a:rPr lang="zh-TW" altLang="zh-TW" sz="2400" b="1" dirty="0" smtClean="0">
                <a:solidFill>
                  <a:srgbClr val="575D75"/>
                </a:solidFill>
              </a:rPr>
              <a:t>每人</a:t>
            </a:r>
            <a:r>
              <a:rPr lang="zh-TW" altLang="zh-TW" sz="2400" b="1" dirty="0">
                <a:solidFill>
                  <a:srgbClr val="575D75"/>
                </a:solidFill>
              </a:rPr>
              <a:t>實際獲補助額度由薦送學校自訂，得包括一張</a:t>
            </a:r>
            <a:r>
              <a:rPr lang="zh-TW" altLang="zh-TW" sz="2400" b="1" dirty="0" smtClean="0">
                <a:solidFill>
                  <a:srgbClr val="575D75"/>
                </a:solidFill>
              </a:rPr>
              <a:t>國際</a:t>
            </a:r>
            <a:endParaRPr lang="en-US" altLang="zh-TW" sz="2400" b="1" dirty="0" smtClean="0">
              <a:solidFill>
                <a:srgbClr val="575D75"/>
              </a:solidFill>
            </a:endParaRPr>
          </a:p>
          <a:p>
            <a:pPr marL="0" indent="0">
              <a:buNone/>
            </a:pPr>
            <a:r>
              <a:rPr lang="en-US" altLang="zh-TW" sz="2400" b="1" dirty="0" smtClean="0">
                <a:solidFill>
                  <a:srgbClr val="575D75"/>
                </a:solidFill>
              </a:rPr>
              <a:t>       </a:t>
            </a:r>
            <a:r>
              <a:rPr lang="zh-TW" altLang="zh-TW" sz="2400" b="1" dirty="0" smtClean="0">
                <a:solidFill>
                  <a:srgbClr val="575D75"/>
                </a:solidFill>
              </a:rPr>
              <a:t>來回經濟艙機票款、國外學費及生活費等項目</a:t>
            </a:r>
          </a:p>
          <a:p>
            <a:pPr marL="0" lvl="0" indent="0">
              <a:spcAft>
                <a:spcPts val="600"/>
              </a:spcAft>
              <a:buNone/>
            </a:pPr>
            <a:endParaRPr lang="en-US" altLang="zh-TW" b="1" dirty="0" smtClean="0">
              <a:solidFill>
                <a:srgbClr val="575D75"/>
              </a:solidFill>
            </a:endParaRPr>
          </a:p>
          <a:p>
            <a:pPr marL="0" lvl="0" indent="0">
              <a:spcAft>
                <a:spcPts val="600"/>
              </a:spcAft>
              <a:buNone/>
            </a:pPr>
            <a:endParaRPr lang="zh-TW" altLang="en-US" dirty="0">
              <a:solidFill>
                <a:srgbClr val="575D75"/>
              </a:solidFill>
            </a:endParaRPr>
          </a:p>
        </p:txBody>
      </p:sp>
    </p:spTree>
    <p:extLst>
      <p:ext uri="{BB962C8B-B14F-4D97-AF65-F5344CB8AC3E}">
        <p14:creationId xmlns:p14="http://schemas.microsoft.com/office/powerpoint/2010/main" val="598876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juice\Desktop\學海說明會PPT版-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p:txBody>
          <a:bodyPr>
            <a:normAutofit/>
          </a:bodyPr>
          <a:lstStyle/>
          <a:p>
            <a:r>
              <a:rPr lang="zh-TW" altLang="en-US" sz="4000" b="1" spc="300" dirty="0" smtClean="0"/>
              <a:t>補助種類</a:t>
            </a:r>
            <a:r>
              <a:rPr lang="en-US" altLang="zh-TW" sz="4000" b="1" spc="300" dirty="0" smtClean="0"/>
              <a:t>-2</a:t>
            </a:r>
            <a:endParaRPr lang="zh-TW" altLang="en-US" sz="4000" b="1" spc="300" dirty="0"/>
          </a:p>
        </p:txBody>
      </p:sp>
      <p:sp>
        <p:nvSpPr>
          <p:cNvPr id="3" name="內容版面配置區 2"/>
          <p:cNvSpPr>
            <a:spLocks noGrp="1"/>
          </p:cNvSpPr>
          <p:nvPr>
            <p:ph sz="quarter" idx="1"/>
          </p:nvPr>
        </p:nvSpPr>
        <p:spPr>
          <a:xfrm>
            <a:off x="301752" y="1484784"/>
            <a:ext cx="8503920" cy="4572000"/>
          </a:xfrm>
        </p:spPr>
        <p:txBody>
          <a:bodyPr/>
          <a:lstStyle/>
          <a:p>
            <a:pPr marL="0" lvl="0" indent="0">
              <a:spcAft>
                <a:spcPts val="600"/>
              </a:spcAft>
              <a:buNone/>
            </a:pPr>
            <a:endParaRPr lang="en-US" altLang="zh-TW" b="1" dirty="0" smtClean="0">
              <a:solidFill>
                <a:srgbClr val="575D75"/>
              </a:solidFill>
            </a:endParaRPr>
          </a:p>
          <a:p>
            <a:pPr>
              <a:spcAft>
                <a:spcPts val="1200"/>
              </a:spcAft>
            </a:pPr>
            <a:r>
              <a:rPr lang="zh-TW" altLang="zh-TW" b="1" dirty="0">
                <a:solidFill>
                  <a:srgbClr val="575D75"/>
                </a:solidFill>
              </a:rPr>
              <a:t>「學海築夢計畫</a:t>
            </a:r>
            <a:r>
              <a:rPr lang="zh-TW" altLang="zh-TW" b="1" dirty="0" smtClean="0">
                <a:solidFill>
                  <a:srgbClr val="575D75"/>
                </a:solidFill>
              </a:rPr>
              <a:t>」</a:t>
            </a:r>
            <a:endParaRPr lang="en-US" altLang="zh-TW" b="1" dirty="0">
              <a:solidFill>
                <a:srgbClr val="575D75"/>
              </a:solidFill>
            </a:endParaRPr>
          </a:p>
          <a:p>
            <a:pPr marL="0" indent="0">
              <a:spcAft>
                <a:spcPts val="600"/>
              </a:spcAft>
              <a:buNone/>
            </a:pPr>
            <a:r>
              <a:rPr lang="en-US" altLang="zh-TW" sz="2600" b="1" dirty="0" smtClean="0">
                <a:solidFill>
                  <a:srgbClr val="575D75"/>
                </a:solidFill>
              </a:rPr>
              <a:t>    </a:t>
            </a:r>
            <a:r>
              <a:rPr lang="zh-TW" altLang="zh-TW" sz="2600" b="1" dirty="0" smtClean="0">
                <a:solidFill>
                  <a:srgbClr val="575D75"/>
                </a:solidFill>
              </a:rPr>
              <a:t>每</a:t>
            </a:r>
            <a:r>
              <a:rPr lang="zh-TW" altLang="zh-TW" sz="2600" b="1" dirty="0">
                <a:solidFill>
                  <a:srgbClr val="575D75"/>
                </a:solidFill>
              </a:rPr>
              <a:t>一個實習計畫案，實際補助金額由薦送</a:t>
            </a:r>
            <a:r>
              <a:rPr lang="zh-TW" altLang="zh-TW" sz="2600" b="1" dirty="0" smtClean="0">
                <a:solidFill>
                  <a:srgbClr val="575D75"/>
                </a:solidFill>
              </a:rPr>
              <a:t>學校</a:t>
            </a:r>
            <a:r>
              <a:rPr lang="zh-TW" altLang="en-US" sz="2600" b="1" dirty="0" smtClean="0">
                <a:solidFill>
                  <a:srgbClr val="575D75"/>
                </a:solidFill>
              </a:rPr>
              <a:t>視當年度獲教育部核定金額調整</a:t>
            </a:r>
            <a:r>
              <a:rPr lang="zh-TW" altLang="zh-TW" sz="2600" b="1" dirty="0" smtClean="0">
                <a:solidFill>
                  <a:srgbClr val="575D75"/>
                </a:solidFill>
              </a:rPr>
              <a:t>，</a:t>
            </a:r>
            <a:r>
              <a:rPr lang="zh-TW" altLang="zh-TW" sz="2600" b="1" dirty="0">
                <a:solidFill>
                  <a:srgbClr val="575D75"/>
                </a:solidFill>
              </a:rPr>
              <a:t>每人實際補助額度得包括一張國際來回經濟艙機票款、生活費，並以一次為限；其計畫主持人或共同主持人之補助，以一人為限，生活費最多不超過十四日，並以計畫期程結束前</a:t>
            </a:r>
            <a:r>
              <a:rPr lang="zh-TW" altLang="zh-TW" sz="2600" b="1" dirty="0" smtClean="0">
                <a:solidFill>
                  <a:srgbClr val="575D75"/>
                </a:solidFill>
              </a:rPr>
              <a:t>為限</a:t>
            </a:r>
            <a:endParaRPr lang="zh-TW" altLang="zh-TW" sz="2600" b="1" dirty="0">
              <a:solidFill>
                <a:srgbClr val="575D75"/>
              </a:solidFill>
            </a:endParaRPr>
          </a:p>
          <a:p>
            <a:pPr marL="0" lvl="0" indent="0">
              <a:spcAft>
                <a:spcPts val="600"/>
              </a:spcAft>
              <a:buNone/>
            </a:pPr>
            <a:endParaRPr lang="zh-TW" altLang="en-US" dirty="0">
              <a:solidFill>
                <a:srgbClr val="575D75"/>
              </a:solidFill>
            </a:endParaRPr>
          </a:p>
        </p:txBody>
      </p:sp>
    </p:spTree>
    <p:extLst>
      <p:ext uri="{BB962C8B-B14F-4D97-AF65-F5344CB8AC3E}">
        <p14:creationId xmlns:p14="http://schemas.microsoft.com/office/powerpoint/2010/main" val="21627216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市鎮">
  <a:themeElements>
    <a:clrScheme name="市鎮">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中庸">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市鎮">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202</TotalTime>
  <Words>1854</Words>
  <Application>Microsoft Office PowerPoint</Application>
  <PresentationFormat>如螢幕大小 (4:3)</PresentationFormat>
  <Paragraphs>227</Paragraphs>
  <Slides>18</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18</vt:i4>
      </vt:variant>
    </vt:vector>
  </HeadingPairs>
  <TitlesOfParts>
    <vt:vector size="27" baseType="lpstr">
      <vt:lpstr>Tw Cen MT</vt:lpstr>
      <vt:lpstr>微軟正黑體</vt:lpstr>
      <vt:lpstr>新細明體</vt:lpstr>
      <vt:lpstr>Arial</vt:lpstr>
      <vt:lpstr>Calibri</vt:lpstr>
      <vt:lpstr>Times New Roman</vt:lpstr>
      <vt:lpstr>Wingdings</vt:lpstr>
      <vt:lpstr>Wingdings 2</vt:lpstr>
      <vt:lpstr>市鎮</vt:lpstr>
      <vt:lpstr>PowerPoint 簡報</vt:lpstr>
      <vt:lpstr>說明大綱</vt:lpstr>
      <vt:lpstr>申請依據</vt:lpstr>
      <vt:lpstr>申請種類</vt:lpstr>
      <vt:lpstr>申請資格-1</vt:lpstr>
      <vt:lpstr>申請資格-2</vt:lpstr>
      <vt:lpstr>申請流程</vt:lpstr>
      <vt:lpstr>補助種類-1</vt:lpstr>
      <vt:lpstr>補助種類-2</vt:lpstr>
      <vt:lpstr>校際合作情形-1</vt:lpstr>
      <vt:lpstr>校際合作情形-2</vt:lpstr>
      <vt:lpstr>校內申請時程-1</vt:lpstr>
      <vt:lpstr>校內申請時程-2</vt:lpstr>
      <vt:lpstr>PowerPoint 簡報</vt:lpstr>
      <vt:lpstr>PowerPoint 簡報</vt:lpstr>
      <vt:lpstr>PowerPoint 簡報</vt:lpstr>
      <vt:lpstr>PowerPoint 簡報</vt:lpstr>
      <vt:lpstr> 謝謝聆聽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juice</dc:creator>
  <cp:lastModifiedBy>aopal</cp:lastModifiedBy>
  <cp:revision>83</cp:revision>
  <dcterms:created xsi:type="dcterms:W3CDTF">2015-01-13T02:41:54Z</dcterms:created>
  <dcterms:modified xsi:type="dcterms:W3CDTF">2015-01-14T09:42:27Z</dcterms:modified>
</cp:coreProperties>
</file>